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7.xml.rels" ContentType="application/vnd.openxmlformats-package.relationships+xml"/>
  <Override PartName="/ppt/notesSlides/_rels/notesSlide28.xml.rels" ContentType="application/vnd.openxmlformats-package.relationships+xml"/>
  <Override PartName="/ppt/notesSlides/_rels/notesSlide6.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4.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18.xml.rels" ContentType="application/vnd.openxmlformats-package.relationships+xml"/>
  <Override PartName="/ppt/notesSlides/_rels/notesSlide1.xml.rels" ContentType="application/vnd.openxmlformats-package.relationships+xml"/>
  <Override PartName="/ppt/notesSlides/_rels/notesSlide23.xml.rels" ContentType="application/vnd.openxmlformats-package.relationships+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3.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media/image71.png" ContentType="image/png"/>
  <Override PartName="/ppt/media/image70.png" ContentType="image/png"/>
  <Override PartName="/ppt/media/image66.jpeg" ContentType="image/jpeg"/>
  <Override PartName="/ppt/media/image63.jpeg" ContentType="image/jpeg"/>
  <Override PartName="/ppt/media/image72.png" ContentType="image/png"/>
  <Override PartName="/ppt/media/image61.jpeg" ContentType="image/jpeg"/>
  <Override PartName="/ppt/media/image54.png" ContentType="image/png"/>
  <Override PartName="/ppt/media/image53.jpeg" ContentType="image/jpeg"/>
  <Override PartName="/ppt/media/image52.png" ContentType="image/png"/>
  <Override PartName="/ppt/media/image51.png" ContentType="image/png"/>
  <Override PartName="/ppt/media/image50.png" ContentType="image/png"/>
  <Override PartName="/ppt/media/image69.png" ContentType="image/png"/>
  <Override PartName="/ppt/media/image44.png" ContentType="image/png"/>
  <Override PartName="/ppt/media/image68.png" ContentType="image/png"/>
  <Override PartName="/ppt/media/image43.png" ContentType="image/png"/>
  <Override PartName="/ppt/media/image67.png" ContentType="image/png"/>
  <Override PartName="/ppt/media/image42.png" ContentType="image/png"/>
  <Override PartName="/ppt/media/image41.png" ContentType="image/png"/>
  <Override PartName="/ppt/media/image65.png" ContentType="image/png"/>
  <Override PartName="/ppt/media/image40.png" ContentType="image/png"/>
  <Override PartName="/ppt/media/image15.png" ContentType="image/png"/>
  <Override PartName="/ppt/media/image38.png" ContentType="image/png"/>
  <Override PartName="/ppt/media/image13.png" ContentType="image/png"/>
  <Override PartName="/ppt/media/image37.png" ContentType="image/png"/>
  <Override PartName="/ppt/media/image12.png" ContentType="image/png"/>
  <Override PartName="/ppt/media/image2.jpeg" ContentType="image/jpeg"/>
  <Override PartName="/ppt/media/image1.jpeg" ContentType="image/jpeg"/>
  <Override PartName="/ppt/media/image3.jpeg" ContentType="image/jpeg"/>
  <Override PartName="/ppt/media/image39.png" ContentType="image/png"/>
  <Override PartName="/ppt/media/image14.png" ContentType="image/png"/>
  <Override PartName="/ppt/media/image4.jpeg" ContentType="image/jpe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4.png" ContentType="image/png"/>
  <Override PartName="/ppt/media/image9.png" ContentType="image/png"/>
  <Override PartName="/ppt/media/image62.png" ContentType="image/png"/>
  <Override PartName="/ppt/media/image7.png" ContentType="image/png"/>
  <Override PartName="/ppt/media/image8.png" ContentType="image/png"/>
  <Override PartName="/ppt/media/image60.png" ContentType="image/png"/>
  <Override PartName="/ppt/media/image5.png" ContentType="image/png"/>
  <Override PartName="/ppt/media/image16.png" ContentType="image/png"/>
  <Override PartName="/ppt/media/image6.jpeg" ContentType="image/jpeg"/>
  <Override PartName="/ppt/media/image28.jpeg" ContentType="image/jpe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72.xml.rels" ContentType="application/vnd.openxmlformats-package.relationships+xml"/>
  <Override PartName="/ppt/slideLayouts/_rels/slideLayout44.xml.rels" ContentType="application/vnd.openxmlformats-package.relationships+xml"/>
  <Override PartName="/ppt/slideLayouts/_rels/slideLayout71.xml.rels" ContentType="application/vnd.openxmlformats-package.relationships+xml"/>
  <Override PartName="/ppt/slideLayouts/_rels/slideLayout43.xml.rels" ContentType="application/vnd.openxmlformats-package.relationships+xml"/>
  <Override PartName="/ppt/slideLayouts/_rels/slideLayout7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xml" ContentType="application/vnd.openxmlformats-officedocument.presentationml.slideLayout+xml"/>
  <Override PartName="/ppt/slideLayouts/slideLayout62.xml" ContentType="application/vnd.openxmlformats-officedocument.presentationml.slideLayout+xml"/>
  <Override PartName="/ppt/slideLayouts/slideLayout1.xml" ContentType="application/vnd.openxmlformats-officedocument.presentationml.slideLayout+xml"/>
  <Override PartName="/ppt/slideLayouts/slideLayout64.xml" ContentType="application/vnd.openxmlformats-officedocument.presentationml.slideLayout+xml"/>
  <Override PartName="/ppt/slideLayouts/slideLayout3.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216000" y="812520"/>
            <a:ext cx="7127280" cy="4008960"/>
          </a:xfrm>
          <a:prstGeom prst="rect">
            <a:avLst/>
          </a:prstGeom>
        </p:spPr>
        <p:txBody>
          <a:bodyPr lIns="0" rIns="0" tIns="0" bIns="0" anchor="ctr"/>
          <a:p>
            <a:r>
              <a:rPr b="0" lang="fr-FR" sz="1400" spc="-1" strike="noStrike">
                <a:solidFill>
                  <a:srgbClr val="000000"/>
                </a:solidFill>
                <a:latin typeface="Arial"/>
              </a:rPr>
              <a:t>Cliquez pour déplacer la diapo</a:t>
            </a:r>
            <a:endParaRPr b="0" lang="fr-FR" sz="1400" spc="-1" strike="noStrike">
              <a:solidFill>
                <a:srgbClr val="000000"/>
              </a:solidFill>
              <a:latin typeface="Arial"/>
            </a:endParaRPr>
          </a:p>
        </p:txBody>
      </p:sp>
      <p:sp>
        <p:nvSpPr>
          <p:cNvPr id="245"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246"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 </a:t>
            </a:r>
            <a:endParaRPr b="0" lang="fr-FR" sz="1400" spc="-1" strike="noStrike">
              <a:latin typeface="Times New Roman"/>
            </a:endParaRPr>
          </a:p>
        </p:txBody>
      </p:sp>
      <p:sp>
        <p:nvSpPr>
          <p:cNvPr id="247"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 </a:t>
            </a:r>
            <a:endParaRPr b="0" lang="fr-FR" sz="1400" spc="-1" strike="noStrike">
              <a:latin typeface="Times New Roman"/>
            </a:endParaRPr>
          </a:p>
        </p:txBody>
      </p:sp>
      <p:sp>
        <p:nvSpPr>
          <p:cNvPr id="248"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 </a:t>
            </a:r>
            <a:endParaRPr b="0" lang="fr-FR" sz="1400" spc="-1" strike="noStrike">
              <a:latin typeface="Times New Roman"/>
            </a:endParaRPr>
          </a:p>
        </p:txBody>
      </p:sp>
      <p:sp>
        <p:nvSpPr>
          <p:cNvPr id="249" name="PlaceHolder 6"/>
          <p:cNvSpPr>
            <a:spLocks noGrp="1"/>
          </p:cNvSpPr>
          <p:nvPr>
            <p:ph type="sldNum"/>
          </p:nvPr>
        </p:nvSpPr>
        <p:spPr>
          <a:xfrm>
            <a:off x="4278960" y="10157400"/>
            <a:ext cx="3280680" cy="534240"/>
          </a:xfrm>
          <a:prstGeom prst="rect">
            <a:avLst/>
          </a:prstGeom>
        </p:spPr>
        <p:txBody>
          <a:bodyPr lIns="0" rIns="0" tIns="0" bIns="0" anchor="b"/>
          <a:p>
            <a:pPr algn="r"/>
            <a:fld id="{32FDF78E-82BB-4C68-8AB0-9C2B01A2F7D2}" type="slidenum">
              <a:rPr b="0" lang="fr-FR" sz="1400" spc="-1" strike="noStrike">
                <a:latin typeface="Times New Roman"/>
              </a:rPr>
              <a:t>1</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hyperlink" Target="https://lyonbiopole.com/actualites/microbiote-intestinal-nouvel-organe" TargetMode="External"/><Relationship Id="rId2" Type="http://schemas.openxmlformats.org/officeDocument/2006/relationships/hyperlink" Target="https://www.mordorintelligence.com/industry-reports/human-microbiome-market" TargetMode="External"/><Relationship Id="rId3" Type="http://schemas.openxmlformats.org/officeDocument/2006/relationships/hyperlink" Target="https://www.grandviewresearch.com/industry-analysis/microbiome-therapeutics-market" TargetMode="External"/><Relationship Id="rId4" Type="http://schemas.openxmlformats.org/officeDocument/2006/relationships/slide" Target="../slides/slide11.xml"/><Relationship Id="rId5"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hyperlink" Target="https://lyonbiopole.com/actualites/microbiote-intestinal-nouvel-organe" TargetMode="External"/><Relationship Id="rId2" Type="http://schemas.openxmlformats.org/officeDocument/2006/relationships/slide" Target="../slides/slide12.xml"/><Relationship Id="rId3"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hyperlink" Target="https://lyonbiopole.com/actualites/microbiote-intestinal-nouvel-organe" TargetMode="External"/><Relationship Id="rId2" Type="http://schemas.openxmlformats.org/officeDocument/2006/relationships/slide" Target="../slides/slide13.xml"/><Relationship Id="rId3"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380880" y="685800"/>
            <a:ext cx="6095520" cy="3428640"/>
          </a:xfrm>
          <a:prstGeom prst="rect">
            <a:avLst/>
          </a:prstGeom>
        </p:spPr>
      </p:sp>
      <p:sp>
        <p:nvSpPr>
          <p:cNvPr id="406" name="PlaceHolder 2"/>
          <p:cNvSpPr>
            <a:spLocks noGrp="1"/>
          </p:cNvSpPr>
          <p:nvPr>
            <p:ph type="body"/>
          </p:nvPr>
        </p:nvSpPr>
        <p:spPr>
          <a:xfrm>
            <a:off x="685800" y="4343400"/>
            <a:ext cx="5486040" cy="4114440"/>
          </a:xfrm>
          <a:prstGeom prst="rect">
            <a:avLst/>
          </a:prstGeom>
        </p:spPr>
        <p:txBody>
          <a:bodyPr>
            <a:normAutofit/>
          </a:bodyPr>
          <a:p>
            <a:endParaRPr b="0" lang="fr-FR" sz="2000" spc="-1" strike="noStrike">
              <a:latin typeface="Arial"/>
            </a:endParaRPr>
          </a:p>
        </p:txBody>
      </p:sp>
      <p:sp>
        <p:nvSpPr>
          <p:cNvPr id="407" name="TextShape 3"/>
          <p:cNvSpPr txBox="1"/>
          <p:nvPr/>
        </p:nvSpPr>
        <p:spPr>
          <a:xfrm>
            <a:off x="3884760" y="8685360"/>
            <a:ext cx="2971440" cy="456840"/>
          </a:xfrm>
          <a:prstGeom prst="rect">
            <a:avLst/>
          </a:prstGeom>
          <a:noFill/>
          <a:ln>
            <a:noFill/>
          </a:ln>
        </p:spPr>
        <p:txBody>
          <a:bodyPr anchor="b"/>
          <a:p>
            <a:pPr algn="r">
              <a:lnSpc>
                <a:spcPct val="100000"/>
              </a:lnSpc>
            </a:pPr>
            <a:fld id="{E45BCD12-444F-41CD-9F21-BEF529946F23}" type="slidenum">
              <a:rPr b="0" lang="fr-FR" sz="1400" spc="-1" strike="noStrike">
                <a:latin typeface="Times New Roman"/>
              </a:rPr>
              <a:t>1</a:t>
            </a:fld>
            <a:endParaRPr b="0" lang="fr-FR"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380880" y="685800"/>
            <a:ext cx="6095520" cy="3428640"/>
          </a:xfrm>
          <a:prstGeom prst="rect">
            <a:avLst/>
          </a:prstGeom>
        </p:spPr>
      </p:sp>
      <p:sp>
        <p:nvSpPr>
          <p:cNvPr id="426"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fr-FR" sz="1300" spc="-1" strike="noStrike">
                <a:solidFill>
                  <a:srgbClr val="000000"/>
                </a:solidFill>
                <a:latin typeface="Malgun Gothic"/>
                <a:ea typeface="Malgun Gothic"/>
              </a:rPr>
              <a:t>Romain</a:t>
            </a:r>
            <a:endParaRPr b="0" lang="fr-FR" sz="1300" spc="-1" strike="noStrike">
              <a:latin typeface="Arial"/>
            </a:endParaRPr>
          </a:p>
          <a:p>
            <a:pPr>
              <a:lnSpc>
                <a:spcPct val="100000"/>
              </a:lnSpc>
              <a:spcBef>
                <a:spcPts val="360"/>
              </a:spcBef>
            </a:pPr>
            <a:r>
              <a:rPr b="0" lang="fr-FR" sz="1600" spc="-1" strike="noStrike" u="sng">
                <a:solidFill>
                  <a:srgbClr val="000000"/>
                </a:solidFill>
                <a:uFillTx/>
                <a:latin typeface="Malgun Gothic"/>
                <a:ea typeface="Malgun Gothic"/>
                <a:hlinkClick r:id="rId1"/>
              </a:rPr>
              <a:t>https://lyonbiopole.com/actualites/microbiote-intestinal-nouvel-organe</a:t>
            </a:r>
            <a:r>
              <a:rPr b="0" lang="fr-FR" sz="1400" spc="-1" strike="noStrike">
                <a:solidFill>
                  <a:srgbClr val="000000"/>
                </a:solidFill>
                <a:latin typeface="Malgun Gothic"/>
                <a:ea typeface="Malgun Gothic"/>
              </a:rPr>
              <a:t> =&gt; Les ventes mondiales d’ingrédients probiotiques sont estimées à 33,19 milliards US$ en 2015 (étude de marché Markets and Markets). Elles devraient croître en moyenne de 7 % par an d’ici 2020, pour atteindre 46,55 milliards US$. Une croissance tirée par le développement des aliments et boissons probiotiques dans des pays comme le Japon, l’Inde et la Chine. Cette augmentation provient aussi d’une demande croissante pour les compléments alimentaires.</a:t>
            </a:r>
            <a:endParaRPr b="0" lang="fr-FR" sz="1400" spc="-1" strike="noStrike">
              <a:latin typeface="Arial"/>
            </a:endParaRPr>
          </a:p>
          <a:p>
            <a:pPr>
              <a:lnSpc>
                <a:spcPct val="100000"/>
              </a:lnSpc>
              <a:spcBef>
                <a:spcPts val="360"/>
              </a:spcBef>
            </a:pPr>
            <a:endParaRPr b="0" lang="fr-FR" sz="1400" spc="-1" strike="noStrike">
              <a:latin typeface="Arial"/>
            </a:endParaRPr>
          </a:p>
          <a:p>
            <a:pPr>
              <a:lnSpc>
                <a:spcPct val="100000"/>
              </a:lnSpc>
              <a:spcBef>
                <a:spcPts val="360"/>
              </a:spcBef>
            </a:pPr>
            <a:r>
              <a:rPr b="0" lang="fr-FR" sz="1600" spc="-1" strike="noStrike" u="sng">
                <a:solidFill>
                  <a:srgbClr val="000000"/>
                </a:solidFill>
                <a:uFillTx/>
                <a:latin typeface="Malgun Gothic"/>
                <a:ea typeface="Malgun Gothic"/>
                <a:hlinkClick r:id="rId2"/>
              </a:rPr>
              <a:t>https://www.mordorintelligence.com/industry-reports/human-microbiome-market</a:t>
            </a:r>
            <a:endParaRPr b="0" lang="fr-FR" sz="1600" spc="-1" strike="noStrike">
              <a:latin typeface="Arial"/>
            </a:endParaRPr>
          </a:p>
          <a:p>
            <a:pPr>
              <a:lnSpc>
                <a:spcPct val="100000"/>
              </a:lnSpc>
              <a:spcBef>
                <a:spcPts val="360"/>
              </a:spcBef>
            </a:pPr>
            <a:r>
              <a:rPr b="0" lang="fr-FR" sz="1600" spc="-1" strike="noStrike" u="sng">
                <a:solidFill>
                  <a:srgbClr val="000000"/>
                </a:solidFill>
                <a:uFillTx/>
                <a:latin typeface="Malgun Gothic"/>
                <a:ea typeface="Malgun Gothic"/>
                <a:hlinkClick r:id="rId3"/>
              </a:rPr>
              <a:t>https://www.grandviewresearch.com/industry-analysis/microbiome-therapeutics-market</a:t>
            </a:r>
            <a:endParaRPr b="0" lang="fr-FR" sz="1600" spc="-1" strike="noStrike">
              <a:latin typeface="Arial"/>
            </a:endParaRPr>
          </a:p>
          <a:p>
            <a:pPr>
              <a:lnSpc>
                <a:spcPct val="100000"/>
              </a:lnSpc>
            </a:pPr>
            <a:endParaRPr b="0" lang="fr-FR" sz="1600" spc="-1" strike="noStrike">
              <a:latin typeface="Arial"/>
            </a:endParaRPr>
          </a:p>
        </p:txBody>
      </p:sp>
      <p:sp>
        <p:nvSpPr>
          <p:cNvPr id="427" name="TextShape 3"/>
          <p:cNvSpPr txBox="1"/>
          <p:nvPr/>
        </p:nvSpPr>
        <p:spPr>
          <a:xfrm>
            <a:off x="3884760" y="8685360"/>
            <a:ext cx="2971440" cy="456840"/>
          </a:xfrm>
          <a:prstGeom prst="rect">
            <a:avLst/>
          </a:prstGeom>
          <a:noFill/>
          <a:ln>
            <a:noFill/>
          </a:ln>
        </p:spPr>
        <p:txBody>
          <a:bodyPr anchor="b"/>
          <a:p>
            <a:pPr algn="r">
              <a:lnSpc>
                <a:spcPct val="100000"/>
              </a:lnSpc>
            </a:pPr>
            <a:fld id="{61844547-6C93-47FE-BBAF-CF6ACDD4ACF7}" type="slidenum">
              <a:rPr b="0" lang="fr-FR" sz="1400" spc="-1" strike="noStrike">
                <a:latin typeface="Times New Roman"/>
              </a:rPr>
              <a:t>1</a:t>
            </a:fld>
            <a:endParaRPr b="0" lang="fr-FR"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380880" y="685800"/>
            <a:ext cx="6095520" cy="3428640"/>
          </a:xfrm>
          <a:prstGeom prst="rect">
            <a:avLst/>
          </a:prstGeom>
        </p:spPr>
      </p:sp>
      <p:sp>
        <p:nvSpPr>
          <p:cNvPr id="429"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fr-FR" sz="1300" spc="-1" strike="noStrike">
                <a:solidFill>
                  <a:srgbClr val="000000"/>
                </a:solidFill>
                <a:latin typeface="Malgun Gothic"/>
                <a:ea typeface="Malgun Gothic"/>
              </a:rPr>
              <a:t>Romain</a:t>
            </a:r>
            <a:endParaRPr b="0" lang="fr-FR" sz="1300" spc="-1" strike="noStrike">
              <a:latin typeface="Arial"/>
            </a:endParaRPr>
          </a:p>
          <a:p>
            <a:pPr>
              <a:lnSpc>
                <a:spcPct val="100000"/>
              </a:lnSpc>
              <a:spcBef>
                <a:spcPts val="360"/>
              </a:spcBef>
            </a:pPr>
            <a:r>
              <a:rPr b="0" lang="fr-FR" sz="1600" spc="-1" strike="noStrike" u="sng">
                <a:solidFill>
                  <a:srgbClr val="000000"/>
                </a:solidFill>
                <a:uFillTx/>
                <a:latin typeface="Malgun Gothic"/>
                <a:ea typeface="Malgun Gothic"/>
                <a:hlinkClick r:id="rId1"/>
              </a:rPr>
              <a:t>https://lyonbiopole.com/actualites/microbiote-intestinal-nouvel-organe</a:t>
            </a:r>
            <a:r>
              <a:rPr b="0" lang="fr-FR" sz="1400" spc="-1" strike="noStrike">
                <a:solidFill>
                  <a:srgbClr val="000000"/>
                </a:solidFill>
                <a:latin typeface="Malgun Gothic"/>
                <a:ea typeface="Malgun Gothic"/>
              </a:rPr>
              <a:t> =&gt; Les ventes mondiales d’ingrédients probiotiques sont estimées à 33,19 milliards US$ en 2015 (étude de marché Markets and Markets). Elles devraient croître en moyenne de 7 % par an d’ici 2020, pour atteindre 46,55 milliards US$. Une croissance tirée par le développement des aliments et boissons probiotiques dans des pays comme le Japon, l’Inde et la Chine. Cette augmentation provient aussi d’une demande croissante pour les compléments alimentaires. </a:t>
            </a:r>
            <a:endParaRPr b="0" lang="fr-FR" sz="1400" spc="-1" strike="noStrike">
              <a:latin typeface="Arial"/>
            </a:endParaRPr>
          </a:p>
          <a:p>
            <a:pPr>
              <a:lnSpc>
                <a:spcPct val="100000"/>
              </a:lnSpc>
            </a:pPr>
            <a:endParaRPr b="0" lang="fr-FR" sz="1400" spc="-1" strike="noStrike">
              <a:latin typeface="Arial"/>
            </a:endParaRPr>
          </a:p>
        </p:txBody>
      </p:sp>
      <p:sp>
        <p:nvSpPr>
          <p:cNvPr id="430" name="TextShape 3"/>
          <p:cNvSpPr txBox="1"/>
          <p:nvPr/>
        </p:nvSpPr>
        <p:spPr>
          <a:xfrm>
            <a:off x="3884760" y="8685360"/>
            <a:ext cx="2971440" cy="456840"/>
          </a:xfrm>
          <a:prstGeom prst="rect">
            <a:avLst/>
          </a:prstGeom>
          <a:noFill/>
          <a:ln>
            <a:noFill/>
          </a:ln>
        </p:spPr>
        <p:txBody>
          <a:bodyPr anchor="b"/>
          <a:p>
            <a:pPr algn="r">
              <a:lnSpc>
                <a:spcPct val="100000"/>
              </a:lnSpc>
            </a:pPr>
            <a:fld id="{3062C6FD-851F-4498-9B56-EE38C1B737A7}" type="slidenum">
              <a:rPr b="0" lang="fr-FR" sz="1400" spc="-1" strike="noStrike">
                <a:latin typeface="Times New Roman"/>
              </a:rPr>
              <a:t>1</a:t>
            </a:fld>
            <a:endParaRPr b="0" lang="fr-FR"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380880" y="685800"/>
            <a:ext cx="6095520" cy="3428640"/>
          </a:xfrm>
          <a:prstGeom prst="rect">
            <a:avLst/>
          </a:prstGeom>
        </p:spPr>
      </p:sp>
      <p:sp>
        <p:nvSpPr>
          <p:cNvPr id="432"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fr-FR" sz="1300" spc="-1" strike="noStrike">
                <a:solidFill>
                  <a:srgbClr val="000000"/>
                </a:solidFill>
                <a:latin typeface="Malgun Gothic"/>
                <a:ea typeface="Malgun Gothic"/>
              </a:rPr>
              <a:t>Romain</a:t>
            </a:r>
            <a:endParaRPr b="0" lang="fr-FR" sz="1300" spc="-1" strike="noStrike">
              <a:latin typeface="Arial"/>
            </a:endParaRPr>
          </a:p>
          <a:p>
            <a:pPr>
              <a:lnSpc>
                <a:spcPct val="100000"/>
              </a:lnSpc>
              <a:spcBef>
                <a:spcPts val="360"/>
              </a:spcBef>
            </a:pPr>
            <a:endParaRPr b="0" lang="fr-FR" sz="1300" spc="-1" strike="noStrike">
              <a:latin typeface="Arial"/>
            </a:endParaRPr>
          </a:p>
          <a:p>
            <a:pPr>
              <a:lnSpc>
                <a:spcPct val="100000"/>
              </a:lnSpc>
            </a:pPr>
            <a:r>
              <a:rPr b="0" lang="fr-FR" sz="1300" spc="-1" strike="noStrike">
                <a:solidFill>
                  <a:srgbClr val="000000"/>
                </a:solidFill>
                <a:latin typeface="Malgun Gothic"/>
                <a:ea typeface="Malgun Gothic"/>
              </a:rPr>
              <a:t>2 minutes</a:t>
            </a:r>
            <a:endParaRPr b="0" lang="fr-FR" sz="1300" spc="-1" strike="noStrike">
              <a:latin typeface="Arial"/>
            </a:endParaRPr>
          </a:p>
          <a:p>
            <a:pPr>
              <a:lnSpc>
                <a:spcPct val="100000"/>
              </a:lnSpc>
              <a:spcBef>
                <a:spcPts val="360"/>
              </a:spcBef>
            </a:pPr>
            <a:r>
              <a:rPr b="0" lang="fr-FR" sz="1300" spc="-1" strike="noStrike">
                <a:solidFill>
                  <a:srgbClr val="000000"/>
                </a:solidFill>
                <a:latin typeface="Malgun Gothic"/>
                <a:ea typeface="Malgun Gothic"/>
              </a:rPr>
              <a:t>ie 7min30</a:t>
            </a:r>
            <a:endParaRPr b="0" lang="fr-FR" sz="1300" spc="-1" strike="noStrike">
              <a:latin typeface="Arial"/>
            </a:endParaRPr>
          </a:p>
          <a:p>
            <a:pPr>
              <a:lnSpc>
                <a:spcPct val="100000"/>
              </a:lnSpc>
              <a:spcBef>
                <a:spcPts val="360"/>
              </a:spcBef>
            </a:pPr>
            <a:endParaRPr b="0" lang="fr-FR" sz="1300" spc="-1" strike="noStrike">
              <a:latin typeface="Arial"/>
            </a:endParaRPr>
          </a:p>
          <a:p>
            <a:pPr>
              <a:lnSpc>
                <a:spcPct val="100000"/>
              </a:lnSpc>
              <a:spcBef>
                <a:spcPts val="360"/>
              </a:spcBef>
            </a:pPr>
            <a:r>
              <a:rPr b="0" lang="fr-FR" sz="1300" spc="-1" strike="noStrike">
                <a:solidFill>
                  <a:srgbClr val="000000"/>
                </a:solidFill>
                <a:latin typeface="Malgun Gothic"/>
                <a:ea typeface="Malgun Gothic"/>
              </a:rPr>
              <a:t>Chiffrer la taille du marché des probiotiques en France, en Europe, afin d’estimer sur combien de clients on table pour nos analyses ?</a:t>
            </a:r>
            <a:endParaRPr b="0" lang="fr-FR" sz="1300" spc="-1" strike="noStrike">
              <a:latin typeface="Arial"/>
            </a:endParaRPr>
          </a:p>
          <a:p>
            <a:pPr>
              <a:lnSpc>
                <a:spcPct val="100000"/>
              </a:lnSpc>
              <a:spcBef>
                <a:spcPts val="360"/>
              </a:spcBef>
            </a:pPr>
            <a:endParaRPr b="0" lang="fr-FR" sz="1300" spc="-1" strike="noStrike">
              <a:latin typeface="Arial"/>
            </a:endParaRPr>
          </a:p>
          <a:p>
            <a:pPr>
              <a:lnSpc>
                <a:spcPct val="100000"/>
              </a:lnSpc>
              <a:spcBef>
                <a:spcPts val="360"/>
              </a:spcBef>
            </a:pPr>
            <a:r>
              <a:rPr b="0" lang="fr-FR" sz="1100" spc="-1" strike="noStrike" u="sng">
                <a:solidFill>
                  <a:srgbClr val="000000"/>
                </a:solidFill>
                <a:uFillTx/>
                <a:latin typeface="Malgun Gothic"/>
                <a:ea typeface="Malgun Gothic"/>
                <a:hlinkClick r:id="rId1"/>
              </a:rPr>
              <a:t>https://lyonbiopole.com/actualites/microbiote-intestinal-nouvel-organe</a:t>
            </a:r>
            <a:r>
              <a:rPr b="0" lang="fr-FR" sz="1050" spc="-1" strike="noStrike">
                <a:solidFill>
                  <a:srgbClr val="000000"/>
                </a:solidFill>
                <a:latin typeface="Malgun Gothic"/>
                <a:ea typeface="Malgun Gothic"/>
              </a:rPr>
              <a:t> =&gt; Les ventes mondiales d’ingrédients probiotiques sont estimées à 33,19 milliards US$ en 2015 (étude de marché Markets and Markets). Elles devraient croître en moyenne de 7 % par an d’ici 2020, pour atteindre 46,55 milliards US$. Une croissance tirée par le développement des aliments et boissons probiotiques dans des pays comme le Japon, l’Inde et la Chine. Cette augmentation provient aussi d’une demande croissante pour les compléments alimentaires. </a:t>
            </a:r>
            <a:endParaRPr b="0" lang="fr-FR" sz="1050" spc="-1" strike="noStrike">
              <a:latin typeface="Arial"/>
            </a:endParaRPr>
          </a:p>
          <a:p>
            <a:pPr>
              <a:lnSpc>
                <a:spcPct val="100000"/>
              </a:lnSpc>
            </a:pPr>
            <a:endParaRPr b="0" lang="fr-FR" sz="1050" spc="-1" strike="noStrike">
              <a:latin typeface="Arial"/>
            </a:endParaRPr>
          </a:p>
        </p:txBody>
      </p:sp>
      <p:sp>
        <p:nvSpPr>
          <p:cNvPr id="433" name="TextShape 3"/>
          <p:cNvSpPr txBox="1"/>
          <p:nvPr/>
        </p:nvSpPr>
        <p:spPr>
          <a:xfrm>
            <a:off x="3884760" y="8685360"/>
            <a:ext cx="2971440" cy="456840"/>
          </a:xfrm>
          <a:prstGeom prst="rect">
            <a:avLst/>
          </a:prstGeom>
          <a:noFill/>
          <a:ln>
            <a:noFill/>
          </a:ln>
        </p:spPr>
        <p:txBody>
          <a:bodyPr anchor="b"/>
          <a:p>
            <a:pPr algn="r">
              <a:lnSpc>
                <a:spcPct val="100000"/>
              </a:lnSpc>
            </a:pPr>
            <a:fld id="{7B6BA981-87D9-4087-8D19-3F169A7C843E}" type="slidenum">
              <a:rPr b="0" lang="fr-FR" sz="1400" spc="-1" strike="noStrike">
                <a:latin typeface="Times New Roman"/>
              </a:rPr>
              <a:t>1</a:t>
            </a:fld>
            <a:endParaRPr b="0" lang="fr-FR"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380880" y="685800"/>
            <a:ext cx="6095520" cy="3428640"/>
          </a:xfrm>
          <a:prstGeom prst="rect">
            <a:avLst/>
          </a:prstGeom>
        </p:spPr>
      </p:sp>
      <p:sp>
        <p:nvSpPr>
          <p:cNvPr id="435" name="PlaceHolder 2"/>
          <p:cNvSpPr>
            <a:spLocks noGrp="1"/>
          </p:cNvSpPr>
          <p:nvPr>
            <p:ph type="body"/>
          </p:nvPr>
        </p:nvSpPr>
        <p:spPr>
          <a:xfrm>
            <a:off x="685800" y="4343400"/>
            <a:ext cx="5486040" cy="4114440"/>
          </a:xfrm>
          <a:prstGeom prst="rect">
            <a:avLst/>
          </a:prstGeom>
        </p:spPr>
        <p:txBody>
          <a:bodyPr>
            <a:normAutofit/>
          </a:bodyPr>
          <a:p>
            <a:endParaRPr b="0" lang="fr-FR" sz="2000" spc="-1" strike="noStrike">
              <a:latin typeface="Arial"/>
            </a:endParaRPr>
          </a:p>
        </p:txBody>
      </p:sp>
      <p:sp>
        <p:nvSpPr>
          <p:cNvPr id="436" name="TextShape 3"/>
          <p:cNvSpPr txBox="1"/>
          <p:nvPr/>
        </p:nvSpPr>
        <p:spPr>
          <a:xfrm>
            <a:off x="3884760" y="8685360"/>
            <a:ext cx="2971440" cy="456840"/>
          </a:xfrm>
          <a:prstGeom prst="rect">
            <a:avLst/>
          </a:prstGeom>
          <a:noFill/>
          <a:ln>
            <a:noFill/>
          </a:ln>
        </p:spPr>
        <p:txBody>
          <a:bodyPr anchor="b"/>
          <a:p>
            <a:pPr algn="r">
              <a:lnSpc>
                <a:spcPct val="100000"/>
              </a:lnSpc>
            </a:pPr>
            <a:fld id="{374A818B-DECD-4056-81CB-4258E7B0670E}" type="slidenum">
              <a:rPr b="0" lang="fr-FR" sz="1400" spc="-1" strike="noStrike">
                <a:latin typeface="Times New Roman"/>
              </a:rPr>
              <a:t>1</a:t>
            </a:fld>
            <a:endParaRPr b="0" lang="fr-FR"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380880" y="685800"/>
            <a:ext cx="6095520" cy="3428640"/>
          </a:xfrm>
          <a:prstGeom prst="rect">
            <a:avLst/>
          </a:prstGeom>
        </p:spPr>
      </p:sp>
      <p:sp>
        <p:nvSpPr>
          <p:cNvPr id="438" name="PlaceHolder 2"/>
          <p:cNvSpPr>
            <a:spLocks noGrp="1"/>
          </p:cNvSpPr>
          <p:nvPr>
            <p:ph type="body"/>
          </p:nvPr>
        </p:nvSpPr>
        <p:spPr>
          <a:xfrm>
            <a:off x="685800" y="4343400"/>
            <a:ext cx="5486040" cy="4114440"/>
          </a:xfrm>
          <a:prstGeom prst="rect">
            <a:avLst/>
          </a:prstGeom>
        </p:spPr>
        <p:txBody>
          <a:bodyPr>
            <a:normAutofit/>
          </a:bodyPr>
          <a:p>
            <a:endParaRPr b="0" lang="fr-FR" sz="2000" spc="-1" strike="noStrike">
              <a:latin typeface="Arial"/>
            </a:endParaRPr>
          </a:p>
        </p:txBody>
      </p:sp>
      <p:sp>
        <p:nvSpPr>
          <p:cNvPr id="439" name="TextShape 3"/>
          <p:cNvSpPr txBox="1"/>
          <p:nvPr/>
        </p:nvSpPr>
        <p:spPr>
          <a:xfrm>
            <a:off x="3884760" y="8685360"/>
            <a:ext cx="2971440" cy="456840"/>
          </a:xfrm>
          <a:prstGeom prst="rect">
            <a:avLst/>
          </a:prstGeom>
          <a:noFill/>
          <a:ln>
            <a:noFill/>
          </a:ln>
        </p:spPr>
        <p:txBody>
          <a:bodyPr anchor="b"/>
          <a:p>
            <a:pPr algn="r">
              <a:lnSpc>
                <a:spcPct val="100000"/>
              </a:lnSpc>
            </a:pPr>
            <a:fld id="{97364555-6E16-4A55-9CDD-4B9BC210A87E}" type="slidenum">
              <a:rPr b="0" lang="fr-FR" sz="1400" spc="-1" strike="noStrike">
                <a:latin typeface="Times New Roman"/>
              </a:rPr>
              <a:t>1</a:t>
            </a:fld>
            <a:endParaRPr b="0" lang="fr-FR"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380880" y="685800"/>
            <a:ext cx="6095520" cy="3428640"/>
          </a:xfrm>
          <a:prstGeom prst="rect">
            <a:avLst/>
          </a:prstGeom>
        </p:spPr>
      </p:sp>
      <p:sp>
        <p:nvSpPr>
          <p:cNvPr id="441" name="PlaceHolder 2"/>
          <p:cNvSpPr>
            <a:spLocks noGrp="1"/>
          </p:cNvSpPr>
          <p:nvPr>
            <p:ph type="body"/>
          </p:nvPr>
        </p:nvSpPr>
        <p:spPr>
          <a:xfrm>
            <a:off x="685800" y="4343400"/>
            <a:ext cx="5486040" cy="4114440"/>
          </a:xfrm>
          <a:prstGeom prst="rect">
            <a:avLst/>
          </a:prstGeom>
        </p:spPr>
        <p:txBody>
          <a:bodyPr>
            <a:normAutofit/>
          </a:bodyPr>
          <a:p>
            <a:pPr>
              <a:lnSpc>
                <a:spcPct val="80000"/>
              </a:lnSpc>
            </a:pPr>
            <a:r>
              <a:rPr b="0" lang="fr-FR" sz="1020" spc="-1" strike="noStrike">
                <a:solidFill>
                  <a:srgbClr val="000000"/>
                </a:solidFill>
                <a:latin typeface="Malgun Gothic"/>
                <a:ea typeface="Malgun Gothic"/>
              </a:rPr>
              <a:t>La tarification de nos produits se présente comme suivant:</a:t>
            </a:r>
            <a:endParaRPr b="0" lang="fr-FR" sz="1020" spc="-1" strike="noStrike">
              <a:latin typeface="Arial"/>
            </a:endParaRPr>
          </a:p>
          <a:p>
            <a:pPr marL="457200" indent="-292680">
              <a:lnSpc>
                <a:spcPct val="80000"/>
              </a:lnSpc>
              <a:buClr>
                <a:srgbClr val="000000"/>
              </a:buClr>
              <a:buFont typeface="StarSymbol"/>
              <a:buChar char="-"/>
            </a:pPr>
            <a:r>
              <a:rPr b="0" lang="fr-FR" sz="1020" spc="-1" strike="noStrike">
                <a:solidFill>
                  <a:srgbClr val="000000"/>
                </a:solidFill>
                <a:latin typeface="Malgun Gothic"/>
                <a:ea typeface="Malgun Gothic"/>
              </a:rPr>
              <a:t>Notre produit principal qui est la vente du kit et de l’analyse, est pricé à 99€</a:t>
            </a:r>
            <a:endParaRPr b="0" lang="fr-FR" sz="1020" spc="-1" strike="noStrike">
              <a:latin typeface="Arial"/>
            </a:endParaRPr>
          </a:p>
          <a:p>
            <a:pPr marL="457200" indent="-292680">
              <a:lnSpc>
                <a:spcPct val="80000"/>
              </a:lnSpc>
              <a:buClr>
                <a:srgbClr val="000000"/>
              </a:buClr>
              <a:buFont typeface="StarSymbol"/>
              <a:buChar char="-"/>
            </a:pPr>
            <a:r>
              <a:rPr b="0" lang="fr-FR" sz="1020" spc="-1" strike="noStrike">
                <a:solidFill>
                  <a:srgbClr val="000000"/>
                </a:solidFill>
                <a:latin typeface="Malgun Gothic"/>
                <a:ea typeface="Malgun Gothic"/>
              </a:rPr>
              <a:t>Le client peut à tout moment commander la version premium de l’appli, qui est pricé à 19€/mois, qui lui permet d’avoir un suivi individualisé avec des nutritionnistes spécialisés.</a:t>
            </a:r>
            <a:endParaRPr b="0" lang="fr-FR" sz="1020" spc="-1" strike="noStrike">
              <a:latin typeface="Arial"/>
            </a:endParaRPr>
          </a:p>
          <a:p>
            <a:pPr marL="457200" indent="-292680">
              <a:lnSpc>
                <a:spcPct val="80000"/>
              </a:lnSpc>
              <a:buClr>
                <a:srgbClr val="000000"/>
              </a:buClr>
              <a:buFont typeface="StarSymbol"/>
              <a:buChar char="-"/>
            </a:pPr>
            <a:r>
              <a:rPr b="0" lang="fr-FR" sz="1020" spc="-1" strike="noStrike">
                <a:solidFill>
                  <a:srgbClr val="000000"/>
                </a:solidFill>
                <a:latin typeface="Malgun Gothic"/>
                <a:ea typeface="Malgun Gothic"/>
              </a:rPr>
              <a:t>L’abonnement du client peut être résilié et relancé à tout moment par le client.</a:t>
            </a:r>
            <a:endParaRPr b="0" lang="fr-FR" sz="1020" spc="-1" strike="noStrike">
              <a:latin typeface="Arial"/>
            </a:endParaRPr>
          </a:p>
        </p:txBody>
      </p:sp>
      <p:sp>
        <p:nvSpPr>
          <p:cNvPr id="442" name="TextShape 3"/>
          <p:cNvSpPr txBox="1"/>
          <p:nvPr/>
        </p:nvSpPr>
        <p:spPr>
          <a:xfrm>
            <a:off x="3884760" y="8685360"/>
            <a:ext cx="2971440" cy="456840"/>
          </a:xfrm>
          <a:prstGeom prst="rect">
            <a:avLst/>
          </a:prstGeom>
          <a:noFill/>
          <a:ln>
            <a:noFill/>
          </a:ln>
        </p:spPr>
        <p:txBody>
          <a:bodyPr anchor="b"/>
          <a:p>
            <a:pPr algn="r">
              <a:lnSpc>
                <a:spcPct val="100000"/>
              </a:lnSpc>
            </a:pPr>
            <a:fld id="{71D89A85-F2F4-4296-8E0D-EB231808CCE4}" type="slidenum">
              <a:rPr b="0" lang="fr-FR" sz="1400" spc="-1" strike="noStrike">
                <a:latin typeface="Times New Roman"/>
              </a:rPr>
              <a:t>1</a:t>
            </a:fld>
            <a:endParaRPr b="0" lang="fr-FR" sz="1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380880" y="685800"/>
            <a:ext cx="6095520" cy="3428640"/>
          </a:xfrm>
          <a:prstGeom prst="rect">
            <a:avLst/>
          </a:prstGeom>
        </p:spPr>
      </p:sp>
      <p:sp>
        <p:nvSpPr>
          <p:cNvPr id="444" name="PlaceHolder 2"/>
          <p:cNvSpPr>
            <a:spLocks noGrp="1"/>
          </p:cNvSpPr>
          <p:nvPr>
            <p:ph type="body"/>
          </p:nvPr>
        </p:nvSpPr>
        <p:spPr>
          <a:xfrm>
            <a:off x="685800" y="4343400"/>
            <a:ext cx="5486040" cy="4114440"/>
          </a:xfrm>
          <a:prstGeom prst="rect">
            <a:avLst/>
          </a:prstGeom>
        </p:spPr>
        <p:txBody>
          <a:bodyPr>
            <a:normAutofit/>
          </a:bodyPr>
          <a:p>
            <a:pPr>
              <a:lnSpc>
                <a:spcPct val="115000"/>
              </a:lnSpc>
            </a:pPr>
            <a:r>
              <a:rPr b="0" lang="fr-FR" sz="1300" spc="-1" strike="noStrike">
                <a:solidFill>
                  <a:srgbClr val="000000"/>
                </a:solidFill>
                <a:latin typeface="Arial"/>
                <a:ea typeface="Arial"/>
              </a:rPr>
              <a:t>Nous avons d’autres sources de revenus qui sont:</a:t>
            </a:r>
            <a:endParaRPr b="0" lang="fr-FR" sz="1300" spc="-1" strike="noStrike">
              <a:latin typeface="Arial"/>
            </a:endParaRPr>
          </a:p>
          <a:p>
            <a:pPr marL="457200" indent="-317160">
              <a:lnSpc>
                <a:spcPct val="115000"/>
              </a:lnSpc>
              <a:buClr>
                <a:srgbClr val="000000"/>
              </a:buClr>
              <a:buFont typeface="Arial"/>
              <a:buChar char="-"/>
            </a:pPr>
            <a:r>
              <a:rPr b="0" lang="fr-FR" sz="1300" spc="-1" strike="noStrike">
                <a:solidFill>
                  <a:srgbClr val="000000"/>
                </a:solidFill>
                <a:latin typeface="Arial"/>
                <a:ea typeface="Arial"/>
              </a:rPr>
              <a:t>La fourniture d’études statistiques et rapports globaux, à des partenaires laboratoires.</a:t>
            </a:r>
            <a:endParaRPr b="0" lang="fr-FR" sz="1300" spc="-1" strike="noStrike">
              <a:latin typeface="Arial"/>
            </a:endParaRPr>
          </a:p>
          <a:p>
            <a:pPr marL="457200" indent="-317160">
              <a:lnSpc>
                <a:spcPct val="115000"/>
              </a:lnSpc>
              <a:buClr>
                <a:srgbClr val="000000"/>
              </a:buClr>
              <a:buFont typeface="Arial"/>
              <a:buChar char="-"/>
            </a:pPr>
            <a:r>
              <a:rPr b="0" lang="fr-FR" sz="1300" spc="-1" strike="noStrike">
                <a:solidFill>
                  <a:srgbClr val="000000"/>
                </a:solidFill>
                <a:latin typeface="Arial"/>
                <a:ea typeface="Arial"/>
              </a:rPr>
              <a:t>L’anonymat reste un critère primordial dans nos intéractions avec les partenaires de la place, dans la mesure où nos services aux partenaires se résument aux statistiques globales.</a:t>
            </a:r>
            <a:endParaRPr b="0" lang="fr-FR" sz="1300" spc="-1" strike="noStrike">
              <a:latin typeface="Arial"/>
            </a:endParaRPr>
          </a:p>
          <a:p>
            <a:pPr marL="457200" indent="-317160">
              <a:lnSpc>
                <a:spcPct val="115000"/>
              </a:lnSpc>
              <a:buClr>
                <a:srgbClr val="000000"/>
              </a:buClr>
              <a:buFont typeface="Arial"/>
              <a:buChar char="-"/>
            </a:pPr>
            <a:r>
              <a:rPr b="0" lang="fr-FR" sz="1300" spc="-1" strike="noStrike">
                <a:solidFill>
                  <a:srgbClr val="000000"/>
                </a:solidFill>
                <a:latin typeface="Arial"/>
                <a:ea typeface="Arial"/>
              </a:rPr>
              <a:t>Et nous prévoyons aussi d’accompagner la mouvance actuelle de la microbiote, en proposant des interventions médiatiques et séminaires.</a:t>
            </a:r>
            <a:endParaRPr b="0" lang="fr-FR" sz="1300" spc="-1" strike="noStrike">
              <a:latin typeface="Arial"/>
            </a:endParaRPr>
          </a:p>
          <a:p>
            <a:pPr>
              <a:lnSpc>
                <a:spcPct val="115000"/>
              </a:lnSpc>
            </a:pPr>
            <a:endParaRPr b="0" lang="fr-FR" sz="1300" spc="-1" strike="noStrike">
              <a:latin typeface="Arial"/>
            </a:endParaRPr>
          </a:p>
          <a:p>
            <a:pPr>
              <a:lnSpc>
                <a:spcPct val="115000"/>
              </a:lnSpc>
            </a:pPr>
            <a:r>
              <a:rPr b="0" lang="fr-FR" sz="1300" spc="-1" strike="noStrike">
                <a:solidFill>
                  <a:srgbClr val="000000"/>
                </a:solidFill>
                <a:latin typeface="Arial"/>
                <a:ea typeface="Arial"/>
              </a:rPr>
              <a:t>Les données sont sécurisés, anonymisés lorsque les études globales, sont réalisées.</a:t>
            </a:r>
            <a:endParaRPr b="0" lang="fr-FR" sz="1300" spc="-1" strike="noStrike">
              <a:latin typeface="Arial"/>
            </a:endParaRPr>
          </a:p>
          <a:p>
            <a:pPr>
              <a:lnSpc>
                <a:spcPct val="115000"/>
              </a:lnSpc>
            </a:pPr>
            <a:r>
              <a:rPr b="0" lang="fr-FR" sz="1300" spc="-1" strike="noStrike">
                <a:solidFill>
                  <a:srgbClr val="000000"/>
                </a:solidFill>
                <a:latin typeface="Arial"/>
                <a:ea typeface="Arial"/>
              </a:rPr>
              <a:t>Le client s’il veut voir un médecin décide de lui même d’emmener ces analyses ou non.</a:t>
            </a:r>
            <a:endParaRPr b="0" lang="fr-FR" sz="1300" spc="-1" strike="noStrike">
              <a:latin typeface="Arial"/>
            </a:endParaRPr>
          </a:p>
          <a:p>
            <a:pPr>
              <a:lnSpc>
                <a:spcPct val="95000"/>
              </a:lnSpc>
              <a:spcBef>
                <a:spcPts val="400"/>
              </a:spcBef>
            </a:pPr>
            <a:endParaRPr b="0" lang="fr-FR" sz="1300" spc="-1" strike="noStrike">
              <a:latin typeface="Arial"/>
            </a:endParaRPr>
          </a:p>
        </p:txBody>
      </p:sp>
      <p:sp>
        <p:nvSpPr>
          <p:cNvPr id="445" name="TextShape 3"/>
          <p:cNvSpPr txBox="1"/>
          <p:nvPr/>
        </p:nvSpPr>
        <p:spPr>
          <a:xfrm>
            <a:off x="3884760" y="8685360"/>
            <a:ext cx="2971440" cy="456840"/>
          </a:xfrm>
          <a:prstGeom prst="rect">
            <a:avLst/>
          </a:prstGeom>
          <a:noFill/>
          <a:ln>
            <a:noFill/>
          </a:ln>
        </p:spPr>
        <p:txBody>
          <a:bodyPr anchor="b"/>
          <a:p>
            <a:pPr algn="r">
              <a:lnSpc>
                <a:spcPct val="100000"/>
              </a:lnSpc>
            </a:pPr>
            <a:fld id="{88AB0E22-293F-435F-AB98-4C65C34886BB}" type="slidenum">
              <a:rPr b="0" lang="fr-FR" sz="1400" spc="-1" strike="noStrike">
                <a:latin typeface="Times New Roman"/>
              </a:rPr>
              <a:t>1</a:t>
            </a:fld>
            <a:endParaRPr b="0" lang="fr-FR" sz="1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380880" y="685800"/>
            <a:ext cx="6095520" cy="3428640"/>
          </a:xfrm>
          <a:prstGeom prst="rect">
            <a:avLst/>
          </a:prstGeom>
        </p:spPr>
      </p:sp>
      <p:sp>
        <p:nvSpPr>
          <p:cNvPr id="447"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fr-FR" sz="1300" spc="-1" strike="noStrike">
                <a:solidFill>
                  <a:srgbClr val="000000"/>
                </a:solidFill>
                <a:latin typeface="Malgun Gothic"/>
                <a:ea typeface="Malgun Gothic"/>
              </a:rPr>
              <a:t>Contenu microbiotal gratuit pour notoriété, à voir avec le groupe</a:t>
            </a:r>
            <a:endParaRPr b="0" lang="fr-FR" sz="1300" spc="-1" strike="noStrike">
              <a:latin typeface="Arial"/>
            </a:endParaRPr>
          </a:p>
          <a:p>
            <a:pPr>
              <a:lnSpc>
                <a:spcPct val="100000"/>
              </a:lnSpc>
            </a:pPr>
            <a:r>
              <a:rPr b="0" lang="fr-FR" sz="1300" spc="-1" strike="noStrike">
                <a:solidFill>
                  <a:srgbClr val="000000"/>
                </a:solidFill>
                <a:latin typeface="Malgun Gothic"/>
                <a:ea typeface="Malgun Gothic"/>
              </a:rPr>
              <a:t>Target clientele tout âge, toute appurtenance sociale: tout le monde a un microbiote!</a:t>
            </a:r>
            <a:endParaRPr b="0" lang="fr-FR" sz="1300" spc="-1" strike="noStrike">
              <a:latin typeface="Arial"/>
            </a:endParaRPr>
          </a:p>
        </p:txBody>
      </p:sp>
      <p:sp>
        <p:nvSpPr>
          <p:cNvPr id="448" name="TextShape 3"/>
          <p:cNvSpPr txBox="1"/>
          <p:nvPr/>
        </p:nvSpPr>
        <p:spPr>
          <a:xfrm>
            <a:off x="3884760" y="8685360"/>
            <a:ext cx="2971440" cy="456840"/>
          </a:xfrm>
          <a:prstGeom prst="rect">
            <a:avLst/>
          </a:prstGeom>
          <a:noFill/>
          <a:ln>
            <a:noFill/>
          </a:ln>
        </p:spPr>
        <p:txBody>
          <a:bodyPr anchor="b"/>
          <a:p>
            <a:pPr algn="r">
              <a:lnSpc>
                <a:spcPct val="100000"/>
              </a:lnSpc>
            </a:pPr>
            <a:fld id="{0F992C03-1B47-4ADA-A2B4-D3CEF38F5525}" type="slidenum">
              <a:rPr b="0" lang="fr-FR" sz="1400" spc="-1" strike="noStrike">
                <a:latin typeface="Times New Roman"/>
              </a:rPr>
              <a:t>1</a:t>
            </a:fld>
            <a:endParaRPr b="0" lang="fr-FR" sz="1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380880" y="685800"/>
            <a:ext cx="6095520" cy="3428640"/>
          </a:xfrm>
          <a:prstGeom prst="rect">
            <a:avLst/>
          </a:prstGeom>
        </p:spPr>
      </p:sp>
      <p:sp>
        <p:nvSpPr>
          <p:cNvPr id="450" name="PlaceHolder 2"/>
          <p:cNvSpPr>
            <a:spLocks noGrp="1"/>
          </p:cNvSpPr>
          <p:nvPr>
            <p:ph type="body"/>
          </p:nvPr>
        </p:nvSpPr>
        <p:spPr>
          <a:xfrm>
            <a:off x="685800" y="4343400"/>
            <a:ext cx="5486040" cy="4114440"/>
          </a:xfrm>
          <a:prstGeom prst="rect">
            <a:avLst/>
          </a:prstGeom>
        </p:spPr>
        <p:txBody>
          <a:bodyPr>
            <a:normAutofit/>
          </a:bodyPr>
          <a:p>
            <a:pPr>
              <a:lnSpc>
                <a:spcPct val="90000"/>
              </a:lnSpc>
            </a:pPr>
            <a:r>
              <a:rPr b="0" lang="fr-FR" sz="1300" spc="-1" strike="noStrike">
                <a:solidFill>
                  <a:srgbClr val="000000"/>
                </a:solidFill>
                <a:latin typeface="Malgun Gothic"/>
                <a:ea typeface="Malgun Gothic"/>
              </a:rPr>
              <a:t>Imane</a:t>
            </a:r>
            <a:endParaRPr b="0" lang="fr-FR" sz="1300" spc="-1" strike="noStrike">
              <a:latin typeface="Arial"/>
            </a:endParaRPr>
          </a:p>
          <a:p>
            <a:pPr>
              <a:lnSpc>
                <a:spcPct val="90000"/>
              </a:lnSpc>
            </a:pPr>
            <a:r>
              <a:rPr b="0" lang="fr-FR" sz="1300" spc="-1" strike="noStrike">
                <a:solidFill>
                  <a:srgbClr val="000000"/>
                </a:solidFill>
                <a:latin typeface="Malgun Gothic"/>
                <a:ea typeface="Malgun Gothic"/>
              </a:rPr>
              <a:t>15 minutes30</a:t>
            </a:r>
            <a:endParaRPr b="0" lang="fr-FR" sz="1300" spc="-1" strike="noStrike">
              <a:latin typeface="Arial"/>
            </a:endParaRPr>
          </a:p>
          <a:p>
            <a:pPr>
              <a:lnSpc>
                <a:spcPct val="90000"/>
              </a:lnSpc>
            </a:pPr>
            <a:endParaRPr b="0" lang="fr-FR" sz="1300" spc="-1" strike="noStrike">
              <a:latin typeface="Arial"/>
            </a:endParaRPr>
          </a:p>
          <a:p>
            <a:pPr>
              <a:lnSpc>
                <a:spcPct val="90000"/>
              </a:lnSpc>
            </a:pPr>
            <a:r>
              <a:rPr b="0" lang="fr-FR" sz="1300" spc="-1" strike="noStrike">
                <a:solidFill>
                  <a:srgbClr val="000000"/>
                </a:solidFill>
                <a:latin typeface="Malgun Gothic"/>
                <a:ea typeface="Malgun Gothic"/>
              </a:rPr>
              <a:t>Il n’est pas perrene de vendre un model se basant sur des laboratoires principalement, c’est une stratégie risquée. Il faut à mon avis se positionner en tant qu’autonome sur la livraison des analyses. Pourquoi un laboratoire se casserait la tête à nous livrer son expertise, sachant qu’il peut se reserver toute la part du gateau. Je me répond (sous votre contrôle), potentiellement, le labo peut ne pas avoir des perspectives de grandeurs, et donc sous-traite la prospection à des intermédiaire (comme nous).</a:t>
            </a:r>
            <a:endParaRPr b="0" lang="fr-FR" sz="1300" spc="-1" strike="noStrike">
              <a:latin typeface="Arial"/>
            </a:endParaRPr>
          </a:p>
          <a:p>
            <a:pPr>
              <a:lnSpc>
                <a:spcPct val="90000"/>
              </a:lnSpc>
            </a:pPr>
            <a:endParaRPr b="0" lang="fr-FR" sz="1300" spc="-1" strike="noStrike">
              <a:latin typeface="Arial"/>
            </a:endParaRPr>
          </a:p>
          <a:p>
            <a:pPr>
              <a:lnSpc>
                <a:spcPct val="90000"/>
              </a:lnSpc>
            </a:pPr>
            <a:r>
              <a:rPr b="0" lang="fr-FR" sz="1300" spc="-1" strike="noStrike">
                <a:solidFill>
                  <a:srgbClr val="000000"/>
                </a:solidFill>
                <a:latin typeface="Malgun Gothic"/>
                <a:ea typeface="Malgun Gothic"/>
              </a:rPr>
              <a:t>Actuellement, nous faisons faire nos analyses par l’Inra, ce qui nous permet de répondre rapidement à nos premiers clients. Mais nous désirons investir dans nos locaux, laboratoires, et nos kit d’analyses.</a:t>
            </a:r>
            <a:endParaRPr b="0" lang="fr-FR" sz="1300" spc="-1" strike="noStrike">
              <a:latin typeface="Arial"/>
            </a:endParaRPr>
          </a:p>
          <a:p>
            <a:pPr>
              <a:lnSpc>
                <a:spcPct val="90000"/>
              </a:lnSpc>
            </a:pPr>
            <a:r>
              <a:rPr b="0" lang="fr-FR" sz="1300" spc="-1" strike="noStrike">
                <a:solidFill>
                  <a:srgbClr val="000000"/>
                </a:solidFill>
                <a:latin typeface="Malgun Gothic"/>
                <a:ea typeface="Malgun Gothic"/>
              </a:rPr>
              <a:t>Nous avons une plateforme web qui permet au client de lancer des :</a:t>
            </a:r>
            <a:endParaRPr b="0" lang="fr-FR" sz="1300" spc="-1" strike="noStrike">
              <a:latin typeface="Arial"/>
            </a:endParaRPr>
          </a:p>
          <a:p>
            <a:pPr marL="457200" indent="-317160">
              <a:lnSpc>
                <a:spcPct val="90000"/>
              </a:lnSpc>
              <a:buClr>
                <a:srgbClr val="000000"/>
              </a:buClr>
              <a:buFont typeface="Malgun Gothic"/>
              <a:buChar char="-"/>
            </a:pPr>
            <a:r>
              <a:rPr b="0" lang="fr-FR" sz="1300" spc="-1" strike="noStrike">
                <a:solidFill>
                  <a:srgbClr val="000000"/>
                </a:solidFill>
                <a:latin typeface="Malgun Gothic"/>
                <a:ea typeface="Malgun Gothic"/>
              </a:rPr>
              <a:t>commandes de kits.</a:t>
            </a:r>
            <a:endParaRPr b="0" lang="fr-FR" sz="1300" spc="-1" strike="noStrike">
              <a:latin typeface="Arial"/>
            </a:endParaRPr>
          </a:p>
          <a:p>
            <a:pPr marL="457200" indent="-317160">
              <a:lnSpc>
                <a:spcPct val="90000"/>
              </a:lnSpc>
              <a:buClr>
                <a:srgbClr val="000000"/>
              </a:buClr>
              <a:buFont typeface="Malgun Gothic"/>
              <a:buChar char="-"/>
            </a:pPr>
            <a:r>
              <a:rPr b="0" lang="fr-FR" sz="1300" spc="-1" strike="noStrike">
                <a:solidFill>
                  <a:srgbClr val="000000"/>
                </a:solidFill>
                <a:latin typeface="Malgun Gothic"/>
                <a:ea typeface="Malgun Gothic"/>
              </a:rPr>
              <a:t>prendre rendez-vous pour diagnostic</a:t>
            </a:r>
            <a:endParaRPr b="0" lang="fr-FR" sz="1300" spc="-1" strike="noStrike">
              <a:latin typeface="Arial"/>
            </a:endParaRPr>
          </a:p>
          <a:p>
            <a:pPr marL="457200" indent="-317160">
              <a:lnSpc>
                <a:spcPct val="90000"/>
              </a:lnSpc>
              <a:buClr>
                <a:srgbClr val="000000"/>
              </a:buClr>
              <a:buFont typeface="Malgun Gothic"/>
              <a:buChar char="-"/>
            </a:pPr>
            <a:r>
              <a:rPr b="0" lang="fr-FR" sz="1300" spc="-1" strike="noStrike">
                <a:solidFill>
                  <a:srgbClr val="000000"/>
                </a:solidFill>
                <a:latin typeface="Malgun Gothic"/>
                <a:ea typeface="Malgun Gothic"/>
              </a:rPr>
              <a:t>permet au client de visualiser ses analyses, dès que celles-ci sont prêtes.</a:t>
            </a:r>
            <a:endParaRPr b="0" lang="fr-FR" sz="1300" spc="-1" strike="noStrike">
              <a:latin typeface="Arial"/>
            </a:endParaRPr>
          </a:p>
          <a:p>
            <a:pPr>
              <a:lnSpc>
                <a:spcPct val="90000"/>
              </a:lnSpc>
            </a:pPr>
            <a:r>
              <a:rPr b="0" lang="fr-FR" sz="1300" spc="-1" strike="noStrike">
                <a:solidFill>
                  <a:srgbClr val="000000"/>
                </a:solidFill>
                <a:latin typeface="Malgun Gothic"/>
                <a:ea typeface="Malgun Gothic"/>
              </a:rPr>
              <a:t>Nous avons une première version d’application mobile, qui pousse ces même services au client.</a:t>
            </a:r>
            <a:endParaRPr b="0" lang="fr-FR" sz="1300" spc="-1" strike="noStrike">
              <a:latin typeface="Arial"/>
            </a:endParaRPr>
          </a:p>
          <a:p>
            <a:pPr>
              <a:lnSpc>
                <a:spcPct val="90000"/>
              </a:lnSpc>
            </a:pPr>
            <a:endParaRPr b="0" lang="fr-FR" sz="1300" spc="-1" strike="noStrike">
              <a:latin typeface="Arial"/>
            </a:endParaRPr>
          </a:p>
        </p:txBody>
      </p:sp>
      <p:sp>
        <p:nvSpPr>
          <p:cNvPr id="451" name="TextShape 3"/>
          <p:cNvSpPr txBox="1"/>
          <p:nvPr/>
        </p:nvSpPr>
        <p:spPr>
          <a:xfrm>
            <a:off x="3884760" y="8685360"/>
            <a:ext cx="2971440" cy="456840"/>
          </a:xfrm>
          <a:prstGeom prst="rect">
            <a:avLst/>
          </a:prstGeom>
          <a:noFill/>
          <a:ln>
            <a:noFill/>
          </a:ln>
        </p:spPr>
        <p:txBody>
          <a:bodyPr anchor="b"/>
          <a:p>
            <a:pPr algn="r">
              <a:lnSpc>
                <a:spcPct val="100000"/>
              </a:lnSpc>
            </a:pPr>
            <a:fld id="{C18AF582-9D67-49B2-B3EC-147D8C497084}" type="slidenum">
              <a:rPr b="0" lang="fr-FR" sz="1400" spc="-1" strike="noStrike">
                <a:latin typeface="Times New Roman"/>
              </a:rPr>
              <a:t>&lt;numéro&gt;</a:t>
            </a:fld>
            <a:endParaRPr b="0" lang="fr-FR" sz="1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380880" y="685800"/>
            <a:ext cx="6095520" cy="3428640"/>
          </a:xfrm>
          <a:prstGeom prst="rect">
            <a:avLst/>
          </a:prstGeom>
        </p:spPr>
      </p:sp>
      <p:sp>
        <p:nvSpPr>
          <p:cNvPr id="453" name="PlaceHolder 2"/>
          <p:cNvSpPr>
            <a:spLocks noGrp="1"/>
          </p:cNvSpPr>
          <p:nvPr>
            <p:ph type="body"/>
          </p:nvPr>
        </p:nvSpPr>
        <p:spPr>
          <a:xfrm>
            <a:off x="685800" y="4343400"/>
            <a:ext cx="5486040" cy="4114440"/>
          </a:xfrm>
          <a:prstGeom prst="rect">
            <a:avLst/>
          </a:prstGeom>
        </p:spPr>
        <p:txBody>
          <a:bodyPr>
            <a:normAutofit/>
          </a:bodyPr>
          <a:p>
            <a:endParaRPr b="0" lang="fr-FR" sz="2000" spc="-1" strike="noStrike">
              <a:latin typeface="Arial"/>
            </a:endParaRPr>
          </a:p>
        </p:txBody>
      </p:sp>
      <p:sp>
        <p:nvSpPr>
          <p:cNvPr id="454" name="TextShape 3"/>
          <p:cNvSpPr txBox="1"/>
          <p:nvPr/>
        </p:nvSpPr>
        <p:spPr>
          <a:xfrm>
            <a:off x="3884760" y="8685360"/>
            <a:ext cx="2971440" cy="456840"/>
          </a:xfrm>
          <a:prstGeom prst="rect">
            <a:avLst/>
          </a:prstGeom>
          <a:noFill/>
          <a:ln>
            <a:noFill/>
          </a:ln>
        </p:spPr>
        <p:txBody>
          <a:bodyPr anchor="b"/>
          <a:p>
            <a:pPr algn="r">
              <a:lnSpc>
                <a:spcPct val="100000"/>
              </a:lnSpc>
            </a:pPr>
            <a:fld id="{AC1F31F1-59F1-4033-B1FD-7B29BF24F03A}" type="slidenum">
              <a:rPr b="0" lang="fr-FR" sz="1400" spc="-1" strike="noStrike">
                <a:latin typeface="Times New Roman"/>
              </a:rPr>
              <a:t>&lt;numéro&gt;</a:t>
            </a:fld>
            <a:endParaRPr b="0" lang="fr-FR" sz="1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380880" y="685800"/>
            <a:ext cx="6095520" cy="3428640"/>
          </a:xfrm>
          <a:prstGeom prst="rect">
            <a:avLst/>
          </a:prstGeom>
        </p:spPr>
      </p:sp>
      <p:sp>
        <p:nvSpPr>
          <p:cNvPr id="456"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fr-FR" sz="1300" spc="-1" strike="noStrike">
                <a:solidFill>
                  <a:srgbClr val="000000"/>
                </a:solidFill>
                <a:latin typeface="Malgun Gothic"/>
                <a:ea typeface="Malgun Gothic"/>
              </a:rPr>
              <a:t>16 minutes30</a:t>
            </a:r>
            <a:endParaRPr b="0" lang="fr-FR" sz="1300" spc="-1" strike="noStrike">
              <a:latin typeface="Arial"/>
            </a:endParaRPr>
          </a:p>
          <a:p>
            <a:pPr>
              <a:lnSpc>
                <a:spcPct val="80000"/>
              </a:lnSpc>
            </a:pPr>
            <a:endParaRPr b="0" lang="fr-FR" sz="1300" spc="-1" strike="noStrike">
              <a:latin typeface="Arial"/>
            </a:endParaRPr>
          </a:p>
          <a:p>
            <a:pPr>
              <a:lnSpc>
                <a:spcPct val="80000"/>
              </a:lnSpc>
            </a:pPr>
            <a:r>
              <a:rPr b="0" lang="fr-FR" sz="1400" spc="-1" strike="noStrike">
                <a:solidFill>
                  <a:srgbClr val="000000"/>
                </a:solidFill>
                <a:latin typeface="Malgun Gothic"/>
                <a:ea typeface="Malgun Gothic"/>
              </a:rPr>
              <a:t>Romain</a:t>
            </a:r>
            <a:endParaRPr b="0" lang="fr-FR" sz="1400" spc="-1" strike="noStrike">
              <a:latin typeface="Arial"/>
            </a:endParaRPr>
          </a:p>
          <a:p>
            <a:pPr>
              <a:lnSpc>
                <a:spcPct val="80000"/>
              </a:lnSpc>
            </a:pPr>
            <a:endParaRPr b="0" lang="fr-FR" sz="1400" spc="-1" strike="noStrike">
              <a:latin typeface="Arial"/>
            </a:endParaRPr>
          </a:p>
          <a:p>
            <a:pPr>
              <a:lnSpc>
                <a:spcPct val="80000"/>
              </a:lnSpc>
            </a:pPr>
            <a:r>
              <a:rPr b="0" lang="fr-FR" sz="1400" spc="-1" strike="noStrike">
                <a:solidFill>
                  <a:srgbClr val="000000"/>
                </a:solidFill>
                <a:latin typeface="Malgun Gothic"/>
                <a:ea typeface="Malgun Gothic"/>
              </a:rPr>
              <a:t>Yuka: 800000 Euros</a:t>
            </a:r>
            <a:endParaRPr b="0" lang="fr-FR" sz="1400" spc="-1" strike="noStrike">
              <a:latin typeface="Arial"/>
            </a:endParaRPr>
          </a:p>
          <a:p>
            <a:pPr>
              <a:lnSpc>
                <a:spcPct val="80000"/>
              </a:lnSpc>
            </a:pPr>
            <a:r>
              <a:rPr b="0" lang="fr-FR" sz="1400" spc="-1" strike="noStrike">
                <a:solidFill>
                  <a:srgbClr val="000000"/>
                </a:solidFill>
                <a:latin typeface="Malgun Gothic"/>
                <a:ea typeface="Malgun Gothic"/>
              </a:rPr>
              <a:t>Enterome: 32 millions depuis 2012</a:t>
            </a:r>
            <a:endParaRPr b="0" lang="fr-FR" sz="1400" spc="-1" strike="noStrike">
              <a:latin typeface="Arial"/>
            </a:endParaRPr>
          </a:p>
          <a:p>
            <a:pPr>
              <a:lnSpc>
                <a:spcPct val="80000"/>
              </a:lnSpc>
            </a:pPr>
            <a:r>
              <a:rPr b="0" lang="fr-FR" sz="1400" spc="-1" strike="noStrike">
                <a:solidFill>
                  <a:srgbClr val="000000"/>
                </a:solidFill>
                <a:latin typeface="Malgun Gothic"/>
                <a:ea typeface="Malgun Gothic"/>
              </a:rPr>
              <a:t>Nahibu: 1 millions privé + BPI France</a:t>
            </a:r>
            <a:endParaRPr b="0" lang="fr-FR" sz="1400" spc="-1" strike="noStrike">
              <a:latin typeface="Arial"/>
            </a:endParaRPr>
          </a:p>
          <a:p>
            <a:pPr>
              <a:lnSpc>
                <a:spcPct val="80000"/>
              </a:lnSpc>
            </a:pPr>
            <a:endParaRPr b="0" lang="fr-FR" sz="1400" spc="-1" strike="noStrike">
              <a:latin typeface="Arial"/>
            </a:endParaRPr>
          </a:p>
          <a:p>
            <a:pPr marL="343080" indent="-342720">
              <a:lnSpc>
                <a:spcPct val="80000"/>
              </a:lnSpc>
              <a:buClr>
                <a:srgbClr val="000000"/>
              </a:buClr>
              <a:buFont typeface="Malgun Gothic"/>
              <a:buChar char="•"/>
            </a:pPr>
            <a:r>
              <a:rPr b="0" lang="fr-FR" sz="1400" spc="-1" strike="noStrike">
                <a:solidFill>
                  <a:srgbClr val="000000"/>
                </a:solidFill>
                <a:latin typeface="Malgun Gothic"/>
                <a:ea typeface="Malgun Gothic"/>
              </a:rPr>
              <a:t>A</a:t>
            </a:r>
            <a:endParaRPr b="0" lang="fr-FR" sz="1400" spc="-1" strike="noStrike">
              <a:latin typeface="Arial"/>
            </a:endParaRPr>
          </a:p>
          <a:p>
            <a:pPr marL="343080" indent="-342720">
              <a:lnSpc>
                <a:spcPct val="80000"/>
              </a:lnSpc>
              <a:buClr>
                <a:srgbClr val="000000"/>
              </a:buClr>
              <a:buFont typeface="Malgun Gothic"/>
              <a:buChar char="•"/>
            </a:pPr>
            <a:r>
              <a:rPr b="0" lang="fr-FR" sz="1400" spc="-1" strike="noStrike">
                <a:solidFill>
                  <a:srgbClr val="000000"/>
                </a:solidFill>
                <a:latin typeface="Malgun Gothic"/>
                <a:ea typeface="Malgun Gothic"/>
              </a:rPr>
              <a:t>Développement d’une plateforme web B2C</a:t>
            </a:r>
            <a:endParaRPr b="0" lang="fr-FR" sz="1400" spc="-1" strike="noStrike">
              <a:latin typeface="Arial"/>
            </a:endParaRPr>
          </a:p>
          <a:p>
            <a:pPr marL="343080">
              <a:lnSpc>
                <a:spcPct val="80000"/>
              </a:lnSpc>
            </a:pPr>
            <a:endParaRPr b="0" lang="fr-FR" sz="1400" spc="-1" strike="noStrike">
              <a:latin typeface="Arial"/>
            </a:endParaRPr>
          </a:p>
          <a:p>
            <a:pPr marL="343080" indent="-342720">
              <a:lnSpc>
                <a:spcPct val="80000"/>
              </a:lnSpc>
              <a:buClr>
                <a:srgbClr val="000000"/>
              </a:buClr>
              <a:buFont typeface="Malgun Gothic"/>
              <a:buChar char="•"/>
            </a:pPr>
            <a:r>
              <a:rPr b="0" lang="fr-FR" sz="1400" spc="-1" strike="noStrike">
                <a:solidFill>
                  <a:srgbClr val="000000"/>
                </a:solidFill>
                <a:latin typeface="Malgun Gothic"/>
                <a:ea typeface="Malgun Gothic"/>
              </a:rPr>
              <a:t>Développement d’une base de données avec recensement des produits sur le marché, et de leur analyse nutritionnelles (ingrédients)</a:t>
            </a:r>
            <a:endParaRPr b="0" lang="fr-FR" sz="1400" spc="-1" strike="noStrike">
              <a:latin typeface="Arial"/>
            </a:endParaRPr>
          </a:p>
          <a:p>
            <a:pPr marL="343080">
              <a:lnSpc>
                <a:spcPct val="80000"/>
              </a:lnSpc>
            </a:pPr>
            <a:endParaRPr b="0" lang="fr-FR" sz="1400" spc="-1" strike="noStrike">
              <a:latin typeface="Arial"/>
            </a:endParaRPr>
          </a:p>
          <a:p>
            <a:pPr marL="343080" indent="-342720">
              <a:lnSpc>
                <a:spcPct val="80000"/>
              </a:lnSpc>
              <a:buClr>
                <a:srgbClr val="000000"/>
              </a:buClr>
              <a:buFont typeface="Malgun Gothic"/>
              <a:buChar char="•"/>
            </a:pPr>
            <a:r>
              <a:rPr b="0" lang="fr-FR" sz="1400" spc="-1" strike="noStrike">
                <a:solidFill>
                  <a:srgbClr val="000000"/>
                </a:solidFill>
                <a:latin typeface="Malgun Gothic"/>
                <a:ea typeface="Malgun Gothic"/>
              </a:rPr>
              <a:t>Production/approvisionnement du matériel de collecte</a:t>
            </a:r>
            <a:endParaRPr b="0" lang="fr-FR" sz="1400" spc="-1" strike="noStrike">
              <a:latin typeface="Arial"/>
            </a:endParaRPr>
          </a:p>
          <a:p>
            <a:pPr marL="343080">
              <a:lnSpc>
                <a:spcPct val="80000"/>
              </a:lnSpc>
            </a:pPr>
            <a:endParaRPr b="0" lang="fr-FR" sz="1400" spc="-1" strike="noStrike">
              <a:latin typeface="Arial"/>
            </a:endParaRPr>
          </a:p>
          <a:p>
            <a:pPr marL="343080" indent="-342720">
              <a:lnSpc>
                <a:spcPct val="80000"/>
              </a:lnSpc>
              <a:buClr>
                <a:srgbClr val="000000"/>
              </a:buClr>
              <a:buFont typeface="Malgun Gothic"/>
              <a:buChar char="•"/>
            </a:pPr>
            <a:r>
              <a:rPr b="0" lang="fr-FR" sz="1400" spc="-1" strike="noStrike">
                <a:solidFill>
                  <a:srgbClr val="000000"/>
                </a:solidFill>
                <a:latin typeface="Malgun Gothic"/>
                <a:ea typeface="Malgun Gothic"/>
              </a:rPr>
              <a:t>Recrutement de personnel médical ?</a:t>
            </a:r>
            <a:endParaRPr b="0" lang="fr-FR" sz="1400" spc="-1" strike="noStrike">
              <a:latin typeface="Arial"/>
            </a:endParaRPr>
          </a:p>
          <a:p>
            <a:pPr marL="343080" indent="-342720">
              <a:lnSpc>
                <a:spcPct val="80000"/>
              </a:lnSpc>
              <a:buClr>
                <a:srgbClr val="000000"/>
              </a:buClr>
              <a:buFont typeface="Malgun Gothic"/>
              <a:buChar char="•"/>
            </a:pPr>
            <a:r>
              <a:rPr b="0" lang="fr-FR" sz="1400" spc="-1" strike="noStrike">
                <a:solidFill>
                  <a:srgbClr val="000000"/>
                </a:solidFill>
                <a:latin typeface="Malgun Gothic"/>
                <a:ea typeface="Malgun Gothic"/>
              </a:rPr>
              <a:t>Recrutement de Data-Scientist</a:t>
            </a:r>
            <a:endParaRPr b="0" lang="fr-FR" sz="1400" spc="-1" strike="noStrike">
              <a:latin typeface="Arial"/>
            </a:endParaRPr>
          </a:p>
          <a:p>
            <a:pPr marL="343080" indent="-342720">
              <a:lnSpc>
                <a:spcPct val="80000"/>
              </a:lnSpc>
              <a:buClr>
                <a:srgbClr val="000000"/>
              </a:buClr>
              <a:buFont typeface="Malgun Gothic"/>
              <a:buChar char="•"/>
            </a:pPr>
            <a:r>
              <a:rPr b="0" lang="fr-FR" sz="1400" spc="-1" strike="noStrike">
                <a:solidFill>
                  <a:srgbClr val="000000"/>
                </a:solidFill>
                <a:latin typeface="Malgun Gothic"/>
                <a:ea typeface="Malgun Gothic"/>
              </a:rPr>
              <a:t>Fournitures médicales pour de nouveau</a:t>
            </a:r>
            <a:endParaRPr b="0" lang="fr-FR" sz="1400" spc="-1" strike="noStrike">
              <a:latin typeface="Arial"/>
            </a:endParaRPr>
          </a:p>
          <a:p>
            <a:pPr>
              <a:lnSpc>
                <a:spcPct val="100000"/>
              </a:lnSpc>
            </a:pPr>
            <a:endParaRPr b="0" lang="fr-FR" sz="1400" spc="-1" strike="noStrike">
              <a:latin typeface="Arial"/>
            </a:endParaRPr>
          </a:p>
        </p:txBody>
      </p:sp>
      <p:sp>
        <p:nvSpPr>
          <p:cNvPr id="457" name="TextShape 3"/>
          <p:cNvSpPr txBox="1"/>
          <p:nvPr/>
        </p:nvSpPr>
        <p:spPr>
          <a:xfrm>
            <a:off x="3884760" y="8685360"/>
            <a:ext cx="2971440" cy="456840"/>
          </a:xfrm>
          <a:prstGeom prst="rect">
            <a:avLst/>
          </a:prstGeom>
          <a:noFill/>
          <a:ln>
            <a:noFill/>
          </a:ln>
        </p:spPr>
        <p:txBody>
          <a:bodyPr anchor="b"/>
          <a:p>
            <a:pPr algn="r">
              <a:lnSpc>
                <a:spcPct val="100000"/>
              </a:lnSpc>
            </a:pPr>
            <a:fld id="{771BB85F-C627-49E3-971D-A20FD6D20ADB}" type="slidenum">
              <a:rPr b="0" lang="fr-FR" sz="1400" spc="-1" strike="noStrike">
                <a:latin typeface="Times New Roman"/>
              </a:rPr>
              <a:t>&lt;numéro&gt;</a:t>
            </a:fld>
            <a:endParaRPr b="0" lang="fr-FR" sz="1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3884760" y="8685360"/>
            <a:ext cx="2971440" cy="456840"/>
          </a:xfrm>
          <a:prstGeom prst="rect">
            <a:avLst/>
          </a:prstGeom>
          <a:noFill/>
          <a:ln>
            <a:noFill/>
          </a:ln>
        </p:spPr>
        <p:txBody>
          <a:bodyPr anchor="b"/>
          <a:p>
            <a:pPr algn="r">
              <a:lnSpc>
                <a:spcPct val="100000"/>
              </a:lnSpc>
            </a:pPr>
            <a:fld id="{EC1E0251-2404-47C1-990F-208B814ECEAE}" type="slidenum">
              <a:rPr b="0" lang="fr-FR" sz="1400" spc="-1" strike="noStrike">
                <a:latin typeface="Times New Roman"/>
              </a:rPr>
              <a:t>1</a:t>
            </a:fld>
            <a:endParaRPr b="0" lang="fr-FR" sz="1400" spc="-1" strike="noStrike">
              <a:latin typeface="Times New Roman"/>
            </a:endParaRPr>
          </a:p>
        </p:txBody>
      </p:sp>
      <p:sp>
        <p:nvSpPr>
          <p:cNvPr id="409" name="PlaceHolder 2"/>
          <p:cNvSpPr>
            <a:spLocks noGrp="1"/>
          </p:cNvSpPr>
          <p:nvPr>
            <p:ph type="sldImg"/>
          </p:nvPr>
        </p:nvSpPr>
        <p:spPr>
          <a:xfrm>
            <a:off x="380880" y="685800"/>
            <a:ext cx="6095520" cy="3428640"/>
          </a:xfrm>
          <a:prstGeom prst="rect">
            <a:avLst/>
          </a:prstGeom>
        </p:spPr>
      </p:sp>
      <p:sp>
        <p:nvSpPr>
          <p:cNvPr id="410" name="PlaceHolder 3"/>
          <p:cNvSpPr>
            <a:spLocks noGrp="1"/>
          </p:cNvSpPr>
          <p:nvPr>
            <p:ph type="body"/>
          </p:nvPr>
        </p:nvSpPr>
        <p:spPr>
          <a:xfrm>
            <a:off x="685800" y="4343400"/>
            <a:ext cx="5486040" cy="4114440"/>
          </a:xfrm>
          <a:prstGeom prst="rect">
            <a:avLst/>
          </a:prstGeom>
        </p:spPr>
        <p:txBody>
          <a:bodyPr/>
          <a:p>
            <a:pPr>
              <a:lnSpc>
                <a:spcPct val="80000"/>
              </a:lnSpc>
              <a:spcBef>
                <a:spcPts val="400"/>
              </a:spcBef>
            </a:pPr>
            <a:r>
              <a:rPr b="0" lang="fr-FR" sz="1000" spc="-1" strike="noStrike">
                <a:solidFill>
                  <a:srgbClr val="000000"/>
                </a:solidFill>
                <a:latin typeface="Malgun Gothic"/>
                <a:ea typeface="Malgun Gothic"/>
              </a:rPr>
              <a:t>1min 30s</a:t>
            </a:r>
            <a:endParaRPr b="0" lang="fr-FR" sz="1000" spc="-1" strike="noStrike">
              <a:latin typeface="Arial"/>
            </a:endParaRPr>
          </a:p>
          <a:p>
            <a:pPr>
              <a:lnSpc>
                <a:spcPct val="80000"/>
              </a:lnSpc>
              <a:spcBef>
                <a:spcPts val="400"/>
              </a:spcBef>
            </a:pPr>
            <a:r>
              <a:rPr b="0" lang="fr-FR" sz="1000" spc="-1" strike="noStrike">
                <a:solidFill>
                  <a:srgbClr val="000000"/>
                </a:solidFill>
                <a:latin typeface="Malgun Gothic"/>
                <a:ea typeface="Malgun Gothic"/>
              </a:rPr>
              <a:t>Le Microbiote Intestinal est l’ensemble des micro-organismes qui a colonisé notre système digestif. (nous pouvons estimer leur nombre à 100.000 milliards).</a:t>
            </a:r>
            <a:endParaRPr b="0" lang="fr-FR" sz="1000" spc="-1" strike="noStrike">
              <a:latin typeface="Arial"/>
            </a:endParaRPr>
          </a:p>
          <a:p>
            <a:pPr>
              <a:lnSpc>
                <a:spcPct val="80000"/>
              </a:lnSpc>
              <a:spcBef>
                <a:spcPts val="400"/>
              </a:spcBef>
            </a:pPr>
            <a:r>
              <a:rPr b="0" lang="fr-FR" sz="1000" spc="-1" strike="noStrike">
                <a:solidFill>
                  <a:srgbClr val="000000"/>
                </a:solidFill>
                <a:latin typeface="Malgun Gothic"/>
                <a:ea typeface="Malgun Gothic"/>
              </a:rPr>
              <a:t>Le début de la colonisation se fait au moment de l’accouchement, en provenance du microbiote vaginal de la mère si l’accouchement se fait normalement, ou en provenance des bactéries présentes dans la salle d’accouchement et sur le personnel médical si l’accouchement se fait par césarienne. Ensuite d’autres facteurs vont modeler le microbiote du nouveau né, s’il y a allaitement ou non, s’il y a trop ou pas assez d’hygiène dans l’environnement de vie, s’il y a la présence d’un animal de compagnie … </a:t>
            </a:r>
            <a:endParaRPr b="0" lang="fr-FR" sz="1000" spc="-1" strike="noStrike">
              <a:latin typeface="Arial"/>
            </a:endParaRPr>
          </a:p>
          <a:p>
            <a:pPr>
              <a:lnSpc>
                <a:spcPct val="80000"/>
              </a:lnSpc>
              <a:spcBef>
                <a:spcPts val="400"/>
              </a:spcBef>
            </a:pPr>
            <a:r>
              <a:rPr b="0" lang="fr-FR" sz="1000" spc="-1" strike="noStrike">
                <a:solidFill>
                  <a:srgbClr val="000000"/>
                </a:solidFill>
                <a:latin typeface="Malgun Gothic"/>
                <a:ea typeface="Malgun Gothic"/>
              </a:rPr>
              <a:t>Entre l’âge de 7 et 10 ans, le microbiote se ‘stabilise’. </a:t>
            </a:r>
            <a:endParaRPr b="0" lang="fr-FR" sz="1000" spc="-1" strike="noStrike">
              <a:latin typeface="Arial"/>
            </a:endParaRPr>
          </a:p>
          <a:p>
            <a:pPr>
              <a:lnSpc>
                <a:spcPct val="80000"/>
              </a:lnSpc>
              <a:spcBef>
                <a:spcPts val="400"/>
              </a:spcBef>
            </a:pPr>
            <a:endParaRPr b="0" lang="fr-FR" sz="1000" spc="-1" strike="noStrike">
              <a:latin typeface="Arial"/>
            </a:endParaRPr>
          </a:p>
          <a:p>
            <a:pPr>
              <a:lnSpc>
                <a:spcPct val="80000"/>
              </a:lnSpc>
              <a:spcBef>
                <a:spcPts val="400"/>
              </a:spcBef>
            </a:pPr>
            <a:r>
              <a:rPr b="0" lang="fr-FR" sz="1000" spc="-1" strike="noStrike">
                <a:solidFill>
                  <a:srgbClr val="000000"/>
                </a:solidFill>
                <a:latin typeface="Malgun Gothic"/>
                <a:ea typeface="Malgun Gothic"/>
              </a:rPr>
              <a:t>C’est notre système immunitaire qui organise la cohabitation avec le microbiote et nous, en faisant un ‘tri’ de qui reste et qui est éliminé.</a:t>
            </a:r>
            <a:endParaRPr b="0" lang="fr-FR" sz="1000" spc="-1" strike="noStrike">
              <a:latin typeface="Arial"/>
            </a:endParaRPr>
          </a:p>
          <a:p>
            <a:pPr>
              <a:lnSpc>
                <a:spcPct val="80000"/>
              </a:lnSpc>
              <a:spcBef>
                <a:spcPts val="400"/>
              </a:spcBef>
            </a:pPr>
            <a:r>
              <a:rPr b="0" lang="fr-FR" sz="1000" spc="-1" strike="noStrike">
                <a:solidFill>
                  <a:srgbClr val="000000"/>
                </a:solidFill>
                <a:latin typeface="Malgun Gothic"/>
                <a:ea typeface="Malgun Gothic"/>
              </a:rPr>
              <a:t>Il y a une une relation ‘win-win’ entre nous et notre microbiote: nous offrons un environnement et de la nourriture, et les microbes produisent des métabolites nécessaires à notre corps et aident aussi à réguler les espèces pathogènes</a:t>
            </a:r>
            <a:endParaRPr b="0" lang="fr-FR" sz="1000" spc="-1" strike="noStrike">
              <a:latin typeface="Arial"/>
            </a:endParaRPr>
          </a:p>
          <a:p>
            <a:pPr>
              <a:lnSpc>
                <a:spcPct val="80000"/>
              </a:lnSpc>
              <a:spcBef>
                <a:spcPts val="400"/>
              </a:spcBef>
            </a:pPr>
            <a:endParaRPr b="0" lang="fr-FR" sz="1000" spc="-1" strike="noStrike">
              <a:latin typeface="Arial"/>
            </a:endParaRPr>
          </a:p>
          <a:p>
            <a:pPr>
              <a:lnSpc>
                <a:spcPct val="80000"/>
              </a:lnSpc>
              <a:spcBef>
                <a:spcPts val="400"/>
              </a:spcBef>
            </a:pPr>
            <a:r>
              <a:rPr b="0" lang="fr-FR" sz="1000" spc="-1" strike="noStrike">
                <a:solidFill>
                  <a:srgbClr val="333333"/>
                </a:solidFill>
                <a:latin typeface="Malgun Gothic"/>
                <a:ea typeface="Malgun Gothic"/>
              </a:rPr>
              <a:t>La recherche avance rapidement, d’abord initié par les maladies chroniques de l’intestin. On a trouvé aujourd’hui un lien causal pour certaines maladies, et des signatures caractéristiques pour d’autres, où l’influence est encore à démontrer.</a:t>
            </a:r>
            <a:endParaRPr b="0" lang="fr-FR" sz="1000" spc="-1" strike="noStrike">
              <a:latin typeface="Arial"/>
            </a:endParaRPr>
          </a:p>
          <a:p>
            <a:pPr>
              <a:lnSpc>
                <a:spcPct val="80000"/>
              </a:lnSpc>
              <a:spcBef>
                <a:spcPts val="400"/>
              </a:spcBef>
            </a:pPr>
            <a:endParaRPr b="0" lang="fr-FR" sz="1000" spc="-1" strike="noStrike">
              <a:latin typeface="Arial"/>
            </a:endParaRPr>
          </a:p>
          <a:p>
            <a:pPr>
              <a:lnSpc>
                <a:spcPct val="80000"/>
              </a:lnSpc>
              <a:spcBef>
                <a:spcPts val="400"/>
              </a:spcBef>
            </a:pPr>
            <a:r>
              <a:rPr b="0" lang="fr-FR" sz="1000" spc="-1" strike="noStrike">
                <a:solidFill>
                  <a:srgbClr val="333333"/>
                </a:solidFill>
                <a:latin typeface="Malgun Gothic"/>
                <a:ea typeface="Malgun Gothic"/>
              </a:rPr>
              <a:t>#160 espèces de bactéries que comporte en moyenne le microbiote d'un individu sain</a:t>
            </a:r>
            <a:endParaRPr b="0" lang="fr-FR" sz="1000" spc="-1" strike="noStrike">
              <a:latin typeface="Arial"/>
            </a:endParaRPr>
          </a:p>
          <a:p>
            <a:pPr>
              <a:lnSpc>
                <a:spcPct val="80000"/>
              </a:lnSpc>
              <a:spcBef>
                <a:spcPts val="400"/>
              </a:spcBef>
            </a:pPr>
            <a:r>
              <a:rPr b="0" lang="fr-FR" sz="1000" spc="-1" strike="noStrike">
                <a:solidFill>
                  <a:srgbClr val="333333"/>
                </a:solidFill>
                <a:latin typeface="Malgun Gothic"/>
                <a:ea typeface="Malgun Gothic"/>
              </a:rPr>
              <a:t>#socle commun de 15 à 20 espèces en charge des fonctions essentielles du microbiote.</a:t>
            </a:r>
            <a:endParaRPr b="0" lang="fr-FR" sz="1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3884760" y="8685360"/>
            <a:ext cx="2971440" cy="456840"/>
          </a:xfrm>
          <a:prstGeom prst="rect">
            <a:avLst/>
          </a:prstGeom>
          <a:noFill/>
          <a:ln>
            <a:noFill/>
          </a:ln>
        </p:spPr>
        <p:txBody>
          <a:bodyPr anchor="b"/>
          <a:p>
            <a:pPr algn="r">
              <a:lnSpc>
                <a:spcPct val="100000"/>
              </a:lnSpc>
            </a:pPr>
            <a:fld id="{80C66C04-90F9-464E-9275-0EE049E0165D}" type="slidenum">
              <a:rPr b="0" lang="fr-FR" sz="1400" spc="-1" strike="noStrike">
                <a:latin typeface="Times New Roman"/>
              </a:rPr>
              <a:t>1</a:t>
            </a:fld>
            <a:endParaRPr b="0" lang="fr-FR" sz="1400" spc="-1" strike="noStrike">
              <a:latin typeface="Times New Roman"/>
            </a:endParaRPr>
          </a:p>
        </p:txBody>
      </p:sp>
      <p:sp>
        <p:nvSpPr>
          <p:cNvPr id="412" name="PlaceHolder 2"/>
          <p:cNvSpPr>
            <a:spLocks noGrp="1"/>
          </p:cNvSpPr>
          <p:nvPr>
            <p:ph type="sldImg"/>
          </p:nvPr>
        </p:nvSpPr>
        <p:spPr>
          <a:xfrm>
            <a:off x="380880" y="685800"/>
            <a:ext cx="6095520" cy="3428640"/>
          </a:xfrm>
          <a:prstGeom prst="rect">
            <a:avLst/>
          </a:prstGeom>
        </p:spPr>
      </p:sp>
      <p:sp>
        <p:nvSpPr>
          <p:cNvPr id="413" name="PlaceHolder 3"/>
          <p:cNvSpPr>
            <a:spLocks noGrp="1"/>
          </p:cNvSpPr>
          <p:nvPr>
            <p:ph type="body"/>
          </p:nvPr>
        </p:nvSpPr>
        <p:spPr>
          <a:xfrm>
            <a:off x="685800" y="4343400"/>
            <a:ext cx="5486040" cy="4114440"/>
          </a:xfrm>
          <a:prstGeom prst="rect">
            <a:avLst/>
          </a:prstGeom>
        </p:spPr>
        <p:txBody>
          <a:bodyPr/>
          <a:p>
            <a:pPr>
              <a:lnSpc>
                <a:spcPct val="100000"/>
              </a:lnSpc>
            </a:pPr>
            <a:r>
              <a:rPr b="0" lang="fr-FR" sz="1000" spc="-1" strike="noStrike">
                <a:solidFill>
                  <a:srgbClr val="000000"/>
                </a:solidFill>
                <a:latin typeface="Malgun Gothic"/>
                <a:ea typeface="Malgun Gothic"/>
              </a:rPr>
              <a:t>1min</a:t>
            </a:r>
            <a:endParaRPr b="0" lang="fr-FR" sz="1000" spc="-1" strike="noStrike">
              <a:latin typeface="Arial"/>
            </a:endParaRPr>
          </a:p>
          <a:p>
            <a:pPr>
              <a:lnSpc>
                <a:spcPct val="100000"/>
              </a:lnSpc>
            </a:pPr>
            <a:r>
              <a:rPr b="0" lang="fr-FR" sz="1000" spc="-1" strike="noStrike">
                <a:solidFill>
                  <a:srgbClr val="000000"/>
                </a:solidFill>
                <a:latin typeface="Malgun Gothic"/>
                <a:ea typeface="Malgun Gothic"/>
              </a:rPr>
              <a:t>Notre microbiote se nourrissant de ce que nous lui apportons, il est normal que ce soient les espèces qui peuvent se nourrir de notre nourriture qui ‘restent dans notre organisme’.</a:t>
            </a:r>
            <a:endParaRPr b="0" lang="fr-FR" sz="1000" spc="-1" strike="noStrike">
              <a:latin typeface="Arial"/>
            </a:endParaRPr>
          </a:p>
          <a:p>
            <a:pPr>
              <a:lnSpc>
                <a:spcPct val="100000"/>
              </a:lnSpc>
            </a:pPr>
            <a:r>
              <a:rPr b="0" lang="fr-FR" sz="1000" spc="-1" strike="noStrike">
                <a:solidFill>
                  <a:srgbClr val="000000"/>
                </a:solidFill>
                <a:latin typeface="Malgun Gothic"/>
                <a:ea typeface="Malgun Gothic"/>
              </a:rPr>
              <a:t>Notre système immunitaire ayant pour rôle la régulation, s’il est affaibli ou suractif cela aura une incidence sur notre microbiote. D’où l’importance de notre hygiène de vie.</a:t>
            </a:r>
            <a:endParaRPr b="0" lang="fr-FR" sz="1000" spc="-1" strike="noStrike">
              <a:latin typeface="Arial"/>
            </a:endParaRPr>
          </a:p>
          <a:p>
            <a:pPr>
              <a:lnSpc>
                <a:spcPct val="100000"/>
              </a:lnSpc>
            </a:pPr>
            <a:r>
              <a:rPr b="0" lang="fr-FR" sz="1000" spc="-1" strike="noStrike">
                <a:solidFill>
                  <a:srgbClr val="000000"/>
                </a:solidFill>
                <a:latin typeface="Malgun Gothic"/>
                <a:ea typeface="Malgun Gothic"/>
              </a:rPr>
              <a:t>La prise d’antibiotiques à large spectre, que les médecins prescrivent dans le but d’éliminer les mauvaises bactéries tuent malheureusement aussi les bonnes. On sait qu’il suffit d’une fois pour perdre à vie certaines espèces minoritaires.</a:t>
            </a:r>
            <a:endParaRPr b="0" lang="fr-FR" sz="1000" spc="-1" strike="noStrike">
              <a:latin typeface="Arial"/>
            </a:endParaRPr>
          </a:p>
          <a:p>
            <a:pPr>
              <a:lnSpc>
                <a:spcPct val="100000"/>
              </a:lnSpc>
            </a:pPr>
            <a:r>
              <a:rPr b="0" lang="fr-FR" sz="1000" spc="-1" strike="noStrike">
                <a:solidFill>
                  <a:srgbClr val="000000"/>
                </a:solidFill>
                <a:latin typeface="Malgun Gothic"/>
                <a:ea typeface="Malgun Gothic"/>
              </a:rPr>
              <a:t>A l’intérieur même de la colonie les espèces se battent entre elles, donc importer d’autres va créer des conflits. Ce qui se passe quand on voyage, ou quand on change d’environnement, nous allons rencontrer d’autres types de micro-organismes.</a:t>
            </a:r>
            <a:endParaRPr b="0" lang="fr-FR" sz="1000" spc="-1" strike="noStrike">
              <a:latin typeface="Arial"/>
            </a:endParaRPr>
          </a:p>
          <a:p>
            <a:pPr>
              <a:lnSpc>
                <a:spcPct val="100000"/>
              </a:lnSpc>
            </a:pPr>
            <a:endParaRPr b="0" lang="fr-FR" sz="1000" spc="-1" strike="noStrike">
              <a:latin typeface="Arial"/>
            </a:endParaRPr>
          </a:p>
          <a:p>
            <a:pPr>
              <a:lnSpc>
                <a:spcPct val="100000"/>
              </a:lnSpc>
            </a:pPr>
            <a:r>
              <a:rPr b="0" lang="fr-FR" sz="1000" spc="-1" strike="noStrike">
                <a:solidFill>
                  <a:srgbClr val="000000"/>
                </a:solidFill>
                <a:latin typeface="Malgun Gothic"/>
                <a:ea typeface="Malgun Gothic"/>
              </a:rPr>
              <a:t>Le but de notre start-up est d’aider les gens à monitorer et gérer ces facteurs.</a:t>
            </a:r>
            <a:endParaRPr b="0" lang="fr-FR" sz="1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Shape 1"/>
          <p:cNvSpPr txBox="1"/>
          <p:nvPr/>
        </p:nvSpPr>
        <p:spPr>
          <a:xfrm>
            <a:off x="3884760" y="8685360"/>
            <a:ext cx="2971440" cy="456840"/>
          </a:xfrm>
          <a:prstGeom prst="rect">
            <a:avLst/>
          </a:prstGeom>
          <a:noFill/>
          <a:ln>
            <a:noFill/>
          </a:ln>
        </p:spPr>
        <p:txBody>
          <a:bodyPr anchor="b"/>
          <a:p>
            <a:pPr algn="r">
              <a:lnSpc>
                <a:spcPct val="100000"/>
              </a:lnSpc>
            </a:pPr>
            <a:fld id="{025882C9-48B6-4FE8-8538-0FEB6EB89BF6}" type="slidenum">
              <a:rPr b="0" lang="fr-FR" sz="1400" spc="-1" strike="noStrike">
                <a:latin typeface="Times New Roman"/>
              </a:rPr>
              <a:t>1</a:t>
            </a:fld>
            <a:endParaRPr b="0" lang="fr-FR" sz="1400" spc="-1" strike="noStrike">
              <a:latin typeface="Times New Roman"/>
            </a:endParaRPr>
          </a:p>
        </p:txBody>
      </p:sp>
      <p:sp>
        <p:nvSpPr>
          <p:cNvPr id="415" name="PlaceHolder 2"/>
          <p:cNvSpPr>
            <a:spLocks noGrp="1"/>
          </p:cNvSpPr>
          <p:nvPr>
            <p:ph type="sldImg"/>
          </p:nvPr>
        </p:nvSpPr>
        <p:spPr>
          <a:xfrm>
            <a:off x="380880" y="685800"/>
            <a:ext cx="6095520" cy="3428640"/>
          </a:xfrm>
          <a:prstGeom prst="rect">
            <a:avLst/>
          </a:prstGeom>
        </p:spPr>
      </p:sp>
      <p:sp>
        <p:nvSpPr>
          <p:cNvPr id="416" name="PlaceHolder 3"/>
          <p:cNvSpPr>
            <a:spLocks noGrp="1"/>
          </p:cNvSpPr>
          <p:nvPr>
            <p:ph type="body"/>
          </p:nvPr>
        </p:nvSpPr>
        <p:spPr>
          <a:xfrm>
            <a:off x="685800" y="4343400"/>
            <a:ext cx="5486040" cy="4114440"/>
          </a:xfrm>
          <a:prstGeom prst="rect">
            <a:avLst/>
          </a:prstGeom>
        </p:spPr>
        <p:txBody>
          <a:bodyPr/>
          <a:p>
            <a:pPr>
              <a:lnSpc>
                <a:spcPct val="100000"/>
              </a:lnSpc>
            </a:pPr>
            <a:r>
              <a:rPr b="0" lang="fr-FR" sz="1300" spc="-1" strike="noStrike">
                <a:solidFill>
                  <a:srgbClr val="000000"/>
                </a:solidFill>
                <a:latin typeface="Malgun Gothic"/>
                <a:ea typeface="Malgun Gothic"/>
              </a:rPr>
              <a:t>1mn</a:t>
            </a:r>
            <a:endParaRPr b="0" lang="fr-FR" sz="1300" spc="-1" strike="noStrike">
              <a:latin typeface="Arial"/>
            </a:endParaRPr>
          </a:p>
          <a:p>
            <a:pPr>
              <a:lnSpc>
                <a:spcPct val="100000"/>
              </a:lnSpc>
            </a:pPr>
            <a:r>
              <a:rPr b="0" lang="fr-FR" sz="1300" spc="-1" strike="noStrike">
                <a:solidFill>
                  <a:srgbClr val="000000"/>
                </a:solidFill>
                <a:latin typeface="Malgun Gothic"/>
                <a:ea typeface="Malgun Gothic"/>
              </a:rPr>
              <a:t>Nous avons lancé une application disponible gratuitement sur les principales plateformes. (iOS, Android)</a:t>
            </a:r>
            <a:endParaRPr b="0" lang="fr-FR" sz="1300" spc="-1" strike="noStrike">
              <a:latin typeface="Arial"/>
            </a:endParaRPr>
          </a:p>
          <a:p>
            <a:pPr>
              <a:lnSpc>
                <a:spcPct val="100000"/>
              </a:lnSpc>
            </a:pPr>
            <a:r>
              <a:rPr b="0" lang="fr-FR" sz="1300" spc="-1" strike="noStrike">
                <a:solidFill>
                  <a:srgbClr val="000000"/>
                </a:solidFill>
                <a:latin typeface="Malgun Gothic"/>
                <a:ea typeface="Malgun Gothic"/>
              </a:rPr>
              <a:t>Dans la version gratuite, notre application permet de faire des analyses générales de sa nutrition. On fournit des informations générales sur les problèmes ou bienfaits que peuvent causer l’alimentation de l’utilisateur, et notamment selon les ‘types’ de microbiotes existants. L’utilisateur ne connaît pour l’instant pas son microbiote, le but est de donner ‘envie’ aux personnes de le connaître, et ensuite proposer des actions pour son amélioration.</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300" spc="-1" strike="noStrike">
                <a:solidFill>
                  <a:srgbClr val="000000"/>
                </a:solidFill>
                <a:latin typeface="Malgun Gothic"/>
                <a:ea typeface="Malgun Gothic"/>
              </a:rPr>
              <a:t>On analyse la nutrition de l’utilisateur:</a:t>
            </a:r>
            <a:endParaRPr b="0" lang="fr-FR" sz="1300" spc="-1" strike="noStrike">
              <a:latin typeface="Arial"/>
            </a:endParaRPr>
          </a:p>
          <a:p>
            <a:pPr marL="457200" indent="-317160">
              <a:lnSpc>
                <a:spcPct val="100000"/>
              </a:lnSpc>
              <a:buClr>
                <a:srgbClr val="000000"/>
              </a:buClr>
              <a:buFont typeface="Malgun Gothic"/>
              <a:buChar char="-"/>
            </a:pPr>
            <a:r>
              <a:rPr b="0" lang="fr-FR" sz="1300" spc="-1" strike="noStrike">
                <a:solidFill>
                  <a:srgbClr val="000000"/>
                </a:solidFill>
                <a:latin typeface="Malgun Gothic"/>
                <a:ea typeface="Malgun Gothic"/>
              </a:rPr>
              <a:t>Par les photos de ses repas</a:t>
            </a:r>
            <a:endParaRPr b="0" lang="fr-FR" sz="1300" spc="-1" strike="noStrike">
              <a:latin typeface="Arial"/>
            </a:endParaRPr>
          </a:p>
          <a:p>
            <a:pPr marL="457200" indent="-317160">
              <a:lnSpc>
                <a:spcPct val="100000"/>
              </a:lnSpc>
              <a:buClr>
                <a:srgbClr val="000000"/>
              </a:buClr>
              <a:buFont typeface="Malgun Gothic"/>
              <a:buChar char="-"/>
            </a:pPr>
            <a:r>
              <a:rPr b="0" lang="fr-FR" sz="1300" spc="-1" strike="noStrike">
                <a:solidFill>
                  <a:srgbClr val="000000"/>
                </a:solidFill>
                <a:latin typeface="Malgun Gothic"/>
                <a:ea typeface="Malgun Gothic"/>
              </a:rPr>
              <a:t>Par les photos du contenu de son frigo</a:t>
            </a:r>
            <a:endParaRPr b="0" lang="fr-FR" sz="1300" spc="-1" strike="noStrike">
              <a:latin typeface="Arial"/>
            </a:endParaRPr>
          </a:p>
          <a:p>
            <a:pPr marL="457200" indent="-317160">
              <a:lnSpc>
                <a:spcPct val="100000"/>
              </a:lnSpc>
              <a:buClr>
                <a:srgbClr val="000000"/>
              </a:buClr>
              <a:buFont typeface="Malgun Gothic"/>
              <a:buChar char="-"/>
            </a:pPr>
            <a:r>
              <a:rPr b="0" lang="fr-FR" sz="1300" spc="-1" strike="noStrike">
                <a:solidFill>
                  <a:srgbClr val="000000"/>
                </a:solidFill>
                <a:latin typeface="Malgun Gothic"/>
                <a:ea typeface="Malgun Gothic"/>
              </a:rPr>
              <a:t>Par les scans de codes-barres</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300" spc="-1" strike="noStrike">
                <a:solidFill>
                  <a:srgbClr val="000000"/>
                </a:solidFill>
                <a:latin typeface="Malgun Gothic"/>
                <a:ea typeface="Malgun Gothic"/>
              </a:rPr>
              <a:t>Nous fournissons aussi un Newsfeed pour que les dernières trouvailles arrivent le plus rapidement possible en connaissance des gens.</a:t>
            </a:r>
            <a:endParaRPr b="0" lang="fr-FR" sz="13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3884760" y="8685360"/>
            <a:ext cx="2971440" cy="456840"/>
          </a:xfrm>
          <a:prstGeom prst="rect">
            <a:avLst/>
          </a:prstGeom>
          <a:noFill/>
          <a:ln>
            <a:noFill/>
          </a:ln>
        </p:spPr>
        <p:txBody>
          <a:bodyPr anchor="b"/>
          <a:p>
            <a:pPr algn="r">
              <a:lnSpc>
                <a:spcPct val="100000"/>
              </a:lnSpc>
            </a:pPr>
            <a:fld id="{5EA119FD-F98C-426B-B5C2-C609887065F3}" type="slidenum">
              <a:rPr b="0" lang="fr-FR" sz="1400" spc="-1" strike="noStrike">
                <a:latin typeface="Times New Roman"/>
              </a:rPr>
              <a:t>1</a:t>
            </a:fld>
            <a:endParaRPr b="0" lang="fr-FR" sz="1400" spc="-1" strike="noStrike">
              <a:latin typeface="Times New Roman"/>
            </a:endParaRPr>
          </a:p>
        </p:txBody>
      </p:sp>
      <p:sp>
        <p:nvSpPr>
          <p:cNvPr id="418" name="PlaceHolder 2"/>
          <p:cNvSpPr>
            <a:spLocks noGrp="1"/>
          </p:cNvSpPr>
          <p:nvPr>
            <p:ph type="sldImg"/>
          </p:nvPr>
        </p:nvSpPr>
        <p:spPr>
          <a:xfrm>
            <a:off x="380880" y="685800"/>
            <a:ext cx="6095520" cy="3428640"/>
          </a:xfrm>
          <a:prstGeom prst="rect">
            <a:avLst/>
          </a:prstGeom>
        </p:spPr>
      </p:sp>
      <p:sp>
        <p:nvSpPr>
          <p:cNvPr id="419" name="PlaceHolder 3"/>
          <p:cNvSpPr>
            <a:spLocks noGrp="1"/>
          </p:cNvSpPr>
          <p:nvPr>
            <p:ph type="body"/>
          </p:nvPr>
        </p:nvSpPr>
        <p:spPr>
          <a:xfrm>
            <a:off x="685800" y="4343400"/>
            <a:ext cx="5486040" cy="4114440"/>
          </a:xfrm>
          <a:prstGeom prst="rect">
            <a:avLst/>
          </a:prstGeom>
        </p:spPr>
        <p:txBody>
          <a:bodyPr/>
          <a:p>
            <a:pPr>
              <a:lnSpc>
                <a:spcPct val="100000"/>
              </a:lnSpc>
            </a:pPr>
            <a:r>
              <a:rPr b="0" lang="fr-FR" sz="1300" spc="-1" strike="noStrike">
                <a:solidFill>
                  <a:srgbClr val="000000"/>
                </a:solidFill>
                <a:latin typeface="Malgun Gothic"/>
                <a:ea typeface="Malgun Gothic"/>
              </a:rPr>
              <a:t>20 secondes</a:t>
            </a:r>
            <a:endParaRPr b="0" lang="fr-FR" sz="1300" spc="-1" strike="noStrike">
              <a:latin typeface="Arial"/>
            </a:endParaRPr>
          </a:p>
          <a:p>
            <a:pPr>
              <a:lnSpc>
                <a:spcPct val="100000"/>
              </a:lnSpc>
            </a:pPr>
            <a:r>
              <a:rPr b="0" lang="fr-FR" sz="1300" spc="-1" strike="noStrike">
                <a:solidFill>
                  <a:srgbClr val="000000"/>
                </a:solidFill>
                <a:latin typeface="Malgun Gothic"/>
                <a:ea typeface="Malgun Gothic"/>
              </a:rPr>
              <a:t>Via l’application ou notre site web, les personnes peuvent alors commander un Kit d’analyse du microbiote, que l’on propose facultativement d’enrichir avec une prise de sang.</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300" spc="-1" strike="noStrike">
                <a:solidFill>
                  <a:srgbClr val="000000"/>
                </a:solidFill>
                <a:latin typeface="Malgun Gothic"/>
                <a:ea typeface="Malgun Gothic"/>
              </a:rPr>
              <a:t>Nous avons un laboratoire partenaire fournisseur des kits, et réalisateurs des analyses.</a:t>
            </a:r>
            <a:endParaRPr b="0" lang="fr-FR" sz="13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3884760" y="8685360"/>
            <a:ext cx="2971440" cy="456840"/>
          </a:xfrm>
          <a:prstGeom prst="rect">
            <a:avLst/>
          </a:prstGeom>
          <a:noFill/>
          <a:ln>
            <a:noFill/>
          </a:ln>
        </p:spPr>
        <p:txBody>
          <a:bodyPr anchor="b"/>
          <a:p>
            <a:pPr algn="r">
              <a:lnSpc>
                <a:spcPct val="100000"/>
              </a:lnSpc>
            </a:pPr>
            <a:fld id="{CE15D654-53CB-4075-A538-021EC49FF2D9}" type="slidenum">
              <a:rPr b="0" lang="fr-FR" sz="1400" spc="-1" strike="noStrike">
                <a:latin typeface="Times New Roman"/>
              </a:rPr>
              <a:t>1</a:t>
            </a:fld>
            <a:endParaRPr b="0" lang="fr-FR" sz="1400" spc="-1" strike="noStrike">
              <a:latin typeface="Times New Roman"/>
            </a:endParaRPr>
          </a:p>
        </p:txBody>
      </p:sp>
      <p:sp>
        <p:nvSpPr>
          <p:cNvPr id="421" name="PlaceHolder 2"/>
          <p:cNvSpPr>
            <a:spLocks noGrp="1"/>
          </p:cNvSpPr>
          <p:nvPr>
            <p:ph type="sldImg"/>
          </p:nvPr>
        </p:nvSpPr>
        <p:spPr>
          <a:xfrm>
            <a:off x="380880" y="685800"/>
            <a:ext cx="6095520" cy="3428640"/>
          </a:xfrm>
          <a:prstGeom prst="rect">
            <a:avLst/>
          </a:prstGeom>
        </p:spPr>
      </p:sp>
      <p:sp>
        <p:nvSpPr>
          <p:cNvPr id="422" name="PlaceHolder 3"/>
          <p:cNvSpPr>
            <a:spLocks noGrp="1"/>
          </p:cNvSpPr>
          <p:nvPr>
            <p:ph type="body"/>
          </p:nvPr>
        </p:nvSpPr>
        <p:spPr>
          <a:xfrm>
            <a:off x="685800" y="4343400"/>
            <a:ext cx="5486040" cy="4114440"/>
          </a:xfrm>
          <a:prstGeom prst="rect">
            <a:avLst/>
          </a:prstGeom>
        </p:spPr>
        <p:txBody>
          <a:bodyPr/>
          <a:p>
            <a:pPr>
              <a:lnSpc>
                <a:spcPct val="100000"/>
              </a:lnSpc>
            </a:pPr>
            <a:r>
              <a:rPr b="0" lang="fr-FR" sz="1300" spc="-1" strike="noStrike">
                <a:solidFill>
                  <a:srgbClr val="000000"/>
                </a:solidFill>
                <a:latin typeface="Malgun Gothic"/>
                <a:ea typeface="Malgun Gothic"/>
              </a:rPr>
              <a:t>20 secondes</a:t>
            </a:r>
            <a:endParaRPr b="0" lang="fr-FR" sz="1300" spc="-1" strike="noStrike">
              <a:latin typeface="Arial"/>
            </a:endParaRPr>
          </a:p>
          <a:p>
            <a:pPr>
              <a:lnSpc>
                <a:spcPct val="100000"/>
              </a:lnSpc>
            </a:pPr>
            <a:r>
              <a:rPr b="0" lang="fr-FR" sz="1300" spc="-1" strike="noStrike">
                <a:solidFill>
                  <a:srgbClr val="000000"/>
                </a:solidFill>
                <a:latin typeface="Malgun Gothic"/>
                <a:ea typeface="Malgun Gothic"/>
              </a:rPr>
              <a:t>Nous faisons en sorte que les analyses arrivent aux demandeurs, et si l’utilisateur souscrit à un abonnement, l’appli peut alors commencer le coaching personnalisé afin d’améliorer le microbiote intestinal.</a:t>
            </a:r>
            <a:endParaRPr b="0" lang="fr-FR" sz="1300" spc="-1" strike="noStrike">
              <a:latin typeface="Arial"/>
            </a:endParaRPr>
          </a:p>
          <a:p>
            <a:pPr>
              <a:lnSpc>
                <a:spcPct val="100000"/>
              </a:lnSpc>
            </a:pPr>
            <a:endParaRPr b="0" lang="fr-FR" sz="13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body"/>
          </p:nvPr>
        </p:nvSpPr>
        <p:spPr>
          <a:xfrm>
            <a:off x="685800" y="4343400"/>
            <a:ext cx="5486040" cy="4114440"/>
          </a:xfrm>
          <a:prstGeom prst="rect">
            <a:avLst/>
          </a:prstGeom>
        </p:spPr>
        <p:txBody>
          <a:bodyPr/>
          <a:p>
            <a:pPr>
              <a:lnSpc>
                <a:spcPct val="115000"/>
              </a:lnSpc>
            </a:pPr>
            <a:r>
              <a:rPr b="0" lang="fr-FR" sz="1300" spc="-1" strike="noStrike">
                <a:solidFill>
                  <a:srgbClr val="000000"/>
                </a:solidFill>
                <a:latin typeface="Arial"/>
                <a:ea typeface="Arial"/>
              </a:rPr>
              <a:t>Bonjour je suis Habib le responsable de nos produits informatiques notamment la plateforme web et de l’application mobile, avec une orientation data-science et machine learning que j’ai obtenu avec un mastère spécialisé à Télécom.</a:t>
            </a:r>
            <a:endParaRPr b="0" lang="fr-FR" sz="1300" spc="-1" strike="noStrike">
              <a:latin typeface="Arial"/>
            </a:endParaRPr>
          </a:p>
          <a:p>
            <a:pPr>
              <a:lnSpc>
                <a:spcPct val="115000"/>
              </a:lnSpc>
            </a:pPr>
            <a:r>
              <a:rPr b="0" lang="fr-FR" sz="1300" spc="-1" strike="noStrike">
                <a:solidFill>
                  <a:srgbClr val="000000"/>
                </a:solidFill>
                <a:latin typeface="Arial"/>
                <a:ea typeface="Arial"/>
              </a:rPr>
              <a:t>Certes notre startup se base sur des expertises microbiotale et médicale poussées, mais pas que, nous tirons profit aussi des dernières avancées dans le ML et l’IA, dans la mesure où:</a:t>
            </a:r>
            <a:endParaRPr b="0" lang="fr-FR" sz="1300" spc="-1" strike="noStrike">
              <a:latin typeface="Arial"/>
            </a:endParaRPr>
          </a:p>
          <a:p>
            <a:pPr marL="457200" indent="-317160">
              <a:lnSpc>
                <a:spcPct val="115000"/>
              </a:lnSpc>
              <a:buClr>
                <a:srgbClr val="000000"/>
              </a:buClr>
              <a:buFont typeface="Arial"/>
              <a:buChar char="-"/>
            </a:pPr>
            <a:r>
              <a:rPr b="0" lang="fr-FR" sz="1300" spc="-1" strike="noStrike">
                <a:solidFill>
                  <a:srgbClr val="000000"/>
                </a:solidFill>
                <a:latin typeface="Arial"/>
                <a:ea typeface="Arial"/>
              </a:rPr>
              <a:t>Les recommandations qu’on fait à nos clients se basent actuellement sur des algorithmes de régressions et de classifications.</a:t>
            </a:r>
            <a:endParaRPr b="0" lang="fr-FR" sz="1300" spc="-1" strike="noStrike">
              <a:latin typeface="Arial"/>
            </a:endParaRPr>
          </a:p>
          <a:p>
            <a:pPr marL="457200" indent="-317160">
              <a:lnSpc>
                <a:spcPct val="115000"/>
              </a:lnSpc>
              <a:buClr>
                <a:srgbClr val="000000"/>
              </a:buClr>
              <a:buFont typeface="Arial"/>
              <a:buChar char="-"/>
            </a:pPr>
            <a:r>
              <a:rPr b="0" lang="fr-FR" sz="1300" spc="-1" strike="noStrike">
                <a:solidFill>
                  <a:srgbClr val="000000"/>
                </a:solidFill>
                <a:latin typeface="Arial"/>
                <a:ea typeface="Arial"/>
              </a:rPr>
              <a:t>Nous nous basons pour cela, sur les données scientifiques sur la microbiote et les micro-organismes du corps humain, et plus important encore les données microbiotales des clients anonymisés.</a:t>
            </a:r>
            <a:endParaRPr b="0" lang="fr-FR" sz="1300" spc="-1" strike="noStrike">
              <a:latin typeface="Arial"/>
            </a:endParaRPr>
          </a:p>
          <a:p>
            <a:pPr marL="457200" indent="-317160">
              <a:lnSpc>
                <a:spcPct val="115000"/>
              </a:lnSpc>
              <a:buClr>
                <a:srgbClr val="000000"/>
              </a:buClr>
              <a:buFont typeface="Arial"/>
              <a:buChar char="-"/>
            </a:pPr>
            <a:r>
              <a:rPr b="0" lang="fr-FR" sz="1300" spc="-1" strike="noStrike">
                <a:solidFill>
                  <a:srgbClr val="000000"/>
                </a:solidFill>
                <a:latin typeface="Arial"/>
                <a:ea typeface="Arial"/>
              </a:rPr>
              <a:t>Nous utilisons aussi le Deep Learning:</a:t>
            </a:r>
            <a:endParaRPr b="0" lang="fr-FR" sz="1300" spc="-1" strike="noStrike">
              <a:latin typeface="Arial"/>
            </a:endParaRPr>
          </a:p>
          <a:p>
            <a:pPr lvl="1" marL="914400" indent="-317160">
              <a:lnSpc>
                <a:spcPct val="115000"/>
              </a:lnSpc>
              <a:buClr>
                <a:srgbClr val="000000"/>
              </a:buClr>
              <a:buFont typeface="Arial"/>
              <a:buChar char="-"/>
            </a:pPr>
            <a:r>
              <a:rPr b="0" lang="fr-FR" sz="1300" spc="-1" strike="noStrike">
                <a:solidFill>
                  <a:srgbClr val="000000"/>
                </a:solidFill>
                <a:latin typeface="Arial"/>
                <a:ea typeface="Arial"/>
              </a:rPr>
              <a:t> </a:t>
            </a:r>
            <a:r>
              <a:rPr b="0" lang="fr-FR" sz="1300" spc="-1" strike="noStrike">
                <a:solidFill>
                  <a:srgbClr val="000000"/>
                </a:solidFill>
                <a:latin typeface="Arial"/>
                <a:ea typeface="Arial"/>
              </a:rPr>
              <a:t>avec du NLP pour analyse des articles scientifiques, </a:t>
            </a:r>
            <a:endParaRPr b="0" lang="fr-FR" sz="1300" spc="-1" strike="noStrike">
              <a:latin typeface="Arial"/>
            </a:endParaRPr>
          </a:p>
          <a:p>
            <a:pPr lvl="1" marL="914400" indent="-317160">
              <a:lnSpc>
                <a:spcPct val="115000"/>
              </a:lnSpc>
              <a:buClr>
                <a:srgbClr val="000000"/>
              </a:buClr>
              <a:buFont typeface="Arial"/>
              <a:buChar char="-"/>
            </a:pPr>
            <a:r>
              <a:rPr b="0" lang="fr-FR" sz="1300" spc="-1" strike="noStrike">
                <a:solidFill>
                  <a:srgbClr val="000000"/>
                </a:solidFill>
                <a:latin typeface="Arial"/>
                <a:ea typeface="Arial"/>
              </a:rPr>
              <a:t>ainsi que pour la reconnaissance d’image pour bien analyser les plats et aliments que le client prend en photo avec notre appli.</a:t>
            </a:r>
            <a:endParaRPr b="0" lang="fr-FR" sz="1300" spc="-1" strike="noStrike">
              <a:latin typeface="Arial"/>
            </a:endParaRPr>
          </a:p>
          <a:p>
            <a:pPr>
              <a:lnSpc>
                <a:spcPct val="115000"/>
              </a:lnSpc>
            </a:pPr>
            <a:endParaRPr b="0" lang="fr-FR" sz="1300" spc="-1" strike="noStrike">
              <a:latin typeface="Arial"/>
            </a:endParaRPr>
          </a:p>
          <a:p>
            <a:pPr>
              <a:lnSpc>
                <a:spcPct val="115000"/>
              </a:lnSpc>
            </a:pPr>
            <a:endParaRPr b="0" lang="fr-FR" sz="1300" spc="-1" strike="noStrike">
              <a:latin typeface="Arial"/>
            </a:endParaRPr>
          </a:p>
          <a:p>
            <a:pPr>
              <a:lnSpc>
                <a:spcPct val="115000"/>
              </a:lnSpc>
            </a:pPr>
            <a:r>
              <a:rPr b="0" lang="fr-FR" sz="1300" spc="-1" strike="noStrike">
                <a:solidFill>
                  <a:srgbClr val="000000"/>
                </a:solidFill>
                <a:latin typeface="Arial"/>
                <a:ea typeface="Arial"/>
              </a:rPr>
              <a:t>Les clients alimentent notre base de données, dans un cercle vertueux . Plus on aura de clients, plus nos algorithmes seront performants et plus nous serons performants, plus nous aurons de clients.</a:t>
            </a:r>
            <a:endParaRPr b="0" lang="fr-FR" sz="1300" spc="-1" strike="noStrike">
              <a:latin typeface="Arial"/>
            </a:endParaRPr>
          </a:p>
        </p:txBody>
      </p:sp>
      <p:sp>
        <p:nvSpPr>
          <p:cNvPr id="424" name="PlaceHolder 2"/>
          <p:cNvSpPr>
            <a:spLocks noGrp="1"/>
          </p:cNvSpPr>
          <p:nvPr>
            <p:ph type="sldImg"/>
          </p:nvPr>
        </p:nvSpPr>
        <p:spPr>
          <a:xfrm>
            <a:off x="380880" y="685800"/>
            <a:ext cx="6095520" cy="342864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8"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9"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33"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34"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36"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37"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38"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39"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40"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41"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951880" y="2637000"/>
            <a:ext cx="6048360" cy="6341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8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89"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91"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951880" y="2637000"/>
            <a:ext cx="6048360" cy="6341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97"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98"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02"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06"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08"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09"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13"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14"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16"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17"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18"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19"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20"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21"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2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27"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1"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12"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29"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130"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5951880" y="2637000"/>
            <a:ext cx="6048360" cy="6341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35"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136"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38"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139"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40"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44"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46"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47"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49"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50"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51"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52"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54"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55"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56"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57"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58"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59"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6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69"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71"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172"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5951880" y="2637000"/>
            <a:ext cx="6048360" cy="6341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7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77"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178"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80"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82"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8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86"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88"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89"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91"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92"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93"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94"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951880" y="2637000"/>
            <a:ext cx="6048360" cy="6341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96"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97"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98"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99"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00"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01"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8"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0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11"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13"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214"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6" name="PlaceHolder 1"/>
          <p:cNvSpPr>
            <a:spLocks noGrp="1"/>
          </p:cNvSpPr>
          <p:nvPr>
            <p:ph type="subTitle"/>
          </p:nvPr>
        </p:nvSpPr>
        <p:spPr>
          <a:xfrm>
            <a:off x="5951880" y="2637000"/>
            <a:ext cx="6048360" cy="6341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18"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19"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220"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22"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223"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24"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2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27"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28"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1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17"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18"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30"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31"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33"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34"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35"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36"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38"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39"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40"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41"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42"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43"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1400" spc="-1" strike="noStrike">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2"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951880" y="2637000"/>
            <a:ext cx="6048360" cy="1367640"/>
          </a:xfrm>
          <a:prstGeom prst="rect">
            <a:avLst/>
          </a:prstGeom>
        </p:spPr>
        <p:txBody>
          <a:bodyPr lIns="0" rIns="0" tIns="0" bIns="0" anchor="ctr"/>
          <a:p>
            <a:endParaRPr b="0" lang="fr-FR" sz="1400" spc="-1" strike="noStrike">
              <a:solidFill>
                <a:srgbClr val="000000"/>
              </a:solidFill>
              <a:latin typeface="Arial"/>
            </a:endParaRPr>
          </a:p>
        </p:txBody>
      </p:sp>
      <p:sp>
        <p:nvSpPr>
          <p:cNvPr id="2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1400" spc="-1" strike="noStrike">
              <a:solidFill>
                <a:srgbClr val="000000"/>
              </a:solidFill>
              <a:latin typeface="Arial"/>
            </a:endParaRPr>
          </a:p>
        </p:txBody>
      </p:sp>
      <p:sp>
        <p:nvSpPr>
          <p:cNvPr id="26"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16;p31" descr=""/>
          <p:cNvPicPr/>
          <p:nvPr/>
        </p:nvPicPr>
        <p:blipFill>
          <a:blip r:embed="rId2"/>
          <a:stretch/>
        </p:blipFill>
        <p:spPr>
          <a:xfrm>
            <a:off x="0" y="1080"/>
            <a:ext cx="12193920" cy="6856560"/>
          </a:xfrm>
          <a:prstGeom prst="rect">
            <a:avLst/>
          </a:prstGeom>
          <a:ln>
            <a:noFill/>
          </a:ln>
        </p:spPr>
      </p:pic>
      <p:sp>
        <p:nvSpPr>
          <p:cNvPr id="1" name="PlaceHolder 1"/>
          <p:cNvSpPr>
            <a:spLocks noGrp="1"/>
          </p:cNvSpPr>
          <p:nvPr>
            <p:ph type="dt"/>
          </p:nvPr>
        </p:nvSpPr>
        <p:spPr>
          <a:xfrm>
            <a:off x="609480" y="6429240"/>
            <a:ext cx="2844360" cy="291600"/>
          </a:xfrm>
          <a:prstGeom prst="rect">
            <a:avLst/>
          </a:prstGeom>
        </p:spPr>
        <p:txBody>
          <a:bodyPr lIns="99720" rIns="99720" tIns="49680" bIns="49680" anchor="ctr"/>
          <a:p>
            <a:endParaRPr b="0" lang="fr-FR" sz="2400" spc="-1" strike="noStrike">
              <a:latin typeface="Times New Roman"/>
            </a:endParaRPr>
          </a:p>
        </p:txBody>
      </p:sp>
      <p:sp>
        <p:nvSpPr>
          <p:cNvPr id="2" name="PlaceHolder 2"/>
          <p:cNvSpPr>
            <a:spLocks noGrp="1"/>
          </p:cNvSpPr>
          <p:nvPr>
            <p:ph type="ftr"/>
          </p:nvPr>
        </p:nvSpPr>
        <p:spPr>
          <a:xfrm>
            <a:off x="4165560" y="6429240"/>
            <a:ext cx="3860280" cy="291600"/>
          </a:xfrm>
          <a:prstGeom prst="rect">
            <a:avLst/>
          </a:prstGeom>
        </p:spPr>
        <p:txBody>
          <a:bodyPr lIns="99720" rIns="99720" tIns="49680" bIns="49680" anchor="ctr"/>
          <a:p>
            <a:endParaRPr b="0" lang="fr-FR" sz="2400" spc="-1" strike="noStrike">
              <a:latin typeface="Times New Roman"/>
            </a:endParaRPr>
          </a:p>
        </p:txBody>
      </p:sp>
      <p:sp>
        <p:nvSpPr>
          <p:cNvPr id="3" name="PlaceHolder 3"/>
          <p:cNvSpPr>
            <a:spLocks noGrp="1"/>
          </p:cNvSpPr>
          <p:nvPr>
            <p:ph type="sldNum"/>
          </p:nvPr>
        </p:nvSpPr>
        <p:spPr>
          <a:xfrm>
            <a:off x="8737560" y="6429240"/>
            <a:ext cx="2844360" cy="291600"/>
          </a:xfrm>
          <a:prstGeom prst="rect">
            <a:avLst/>
          </a:prstGeom>
        </p:spPr>
        <p:txBody>
          <a:bodyPr lIns="99720" rIns="99720" tIns="49680" bIns="49680" anchor="ctr"/>
          <a:p>
            <a:pPr algn="r">
              <a:lnSpc>
                <a:spcPct val="100000"/>
              </a:lnSpc>
            </a:pPr>
            <a:fld id="{9423D52E-8A3D-4B2C-8469-3FD170091009}" type="slidenum">
              <a:rPr b="0" lang="fr-FR" sz="1300" spc="-1" strike="noStrike">
                <a:solidFill>
                  <a:srgbClr val="888888"/>
                </a:solidFill>
                <a:latin typeface="Calibri"/>
                <a:ea typeface="Calibri"/>
              </a:rPr>
              <a:t>&lt;numéro&gt;</a:t>
            </a:fld>
            <a:endParaRPr b="0" lang="fr-FR" sz="1300" spc="-1" strike="noStrike">
              <a:latin typeface="Times New Roman"/>
            </a:endParaRPr>
          </a:p>
        </p:txBody>
      </p:sp>
      <p:sp>
        <p:nvSpPr>
          <p:cNvPr id="4" name="PlaceHolder 4"/>
          <p:cNvSpPr>
            <a:spLocks noGrp="1"/>
          </p:cNvSpPr>
          <p:nvPr>
            <p:ph type="title"/>
          </p:nvPr>
        </p:nvSpPr>
        <p:spPr>
          <a:xfrm>
            <a:off x="6023520" y="2637000"/>
            <a:ext cx="5184720" cy="1944000"/>
          </a:xfrm>
          <a:prstGeom prst="rect">
            <a:avLst/>
          </a:prstGeom>
        </p:spPr>
        <p:txBody>
          <a:bodyPr lIns="99720" rIns="99720" tIns="49680" bIns="49680"/>
          <a:p>
            <a:r>
              <a:rPr b="0" lang="fr-FR" sz="5800" spc="-1" strike="noStrike">
                <a:solidFill>
                  <a:srgbClr val="000000"/>
                </a:solidFill>
                <a:latin typeface="Arial"/>
              </a:rPr>
              <a:t>Cliquez pour éditer le format du texte-titre</a:t>
            </a:r>
            <a:endParaRPr b="0" lang="fr-FR" sz="5800" spc="-1" strike="noStrike">
              <a:solidFill>
                <a:srgbClr val="000000"/>
              </a:solidFill>
              <a:latin typeface="Arial"/>
            </a:endParaRPr>
          </a:p>
        </p:txBody>
      </p:sp>
      <p:sp>
        <p:nvSpPr>
          <p:cNvPr id="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Cliquez pour éditer le format du plan de texte</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niveau de plan</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Troisième niveau de plan</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Quatrième niveau de plan</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 name="Google Shape;22;p32" descr=""/>
          <p:cNvPicPr/>
          <p:nvPr/>
        </p:nvPicPr>
        <p:blipFill>
          <a:blip r:embed="rId2"/>
          <a:stretch/>
        </p:blipFill>
        <p:spPr>
          <a:xfrm>
            <a:off x="0" y="1080"/>
            <a:ext cx="12193920" cy="6856560"/>
          </a:xfrm>
          <a:prstGeom prst="rect">
            <a:avLst/>
          </a:prstGeom>
          <a:ln>
            <a:noFill/>
          </a:ln>
        </p:spPr>
      </p:pic>
      <p:sp>
        <p:nvSpPr>
          <p:cNvPr id="43" name="PlaceHolder 1"/>
          <p:cNvSpPr>
            <a:spLocks noGrp="1"/>
          </p:cNvSpPr>
          <p:nvPr>
            <p:ph type="dt"/>
          </p:nvPr>
        </p:nvSpPr>
        <p:spPr>
          <a:xfrm>
            <a:off x="609480" y="6429240"/>
            <a:ext cx="2844360" cy="291600"/>
          </a:xfrm>
          <a:prstGeom prst="rect">
            <a:avLst/>
          </a:prstGeom>
        </p:spPr>
        <p:txBody>
          <a:bodyPr lIns="99720" rIns="99720" tIns="49680" bIns="49680" anchor="ctr"/>
          <a:p>
            <a:endParaRPr b="0" lang="fr-FR" sz="2400" spc="-1" strike="noStrike">
              <a:latin typeface="Times New Roman"/>
            </a:endParaRPr>
          </a:p>
        </p:txBody>
      </p:sp>
      <p:sp>
        <p:nvSpPr>
          <p:cNvPr id="44" name="PlaceHolder 2"/>
          <p:cNvSpPr>
            <a:spLocks noGrp="1"/>
          </p:cNvSpPr>
          <p:nvPr>
            <p:ph type="ftr"/>
          </p:nvPr>
        </p:nvSpPr>
        <p:spPr>
          <a:xfrm>
            <a:off x="4165560" y="6429240"/>
            <a:ext cx="3860280" cy="291600"/>
          </a:xfrm>
          <a:prstGeom prst="rect">
            <a:avLst/>
          </a:prstGeom>
        </p:spPr>
        <p:txBody>
          <a:bodyPr lIns="99720" rIns="99720" tIns="49680" bIns="49680" anchor="ctr"/>
          <a:p>
            <a:endParaRPr b="0" lang="fr-FR" sz="2400" spc="-1" strike="noStrike">
              <a:latin typeface="Times New Roman"/>
            </a:endParaRPr>
          </a:p>
        </p:txBody>
      </p:sp>
      <p:sp>
        <p:nvSpPr>
          <p:cNvPr id="45" name="PlaceHolder 3"/>
          <p:cNvSpPr>
            <a:spLocks noGrp="1"/>
          </p:cNvSpPr>
          <p:nvPr>
            <p:ph type="sldNum"/>
          </p:nvPr>
        </p:nvSpPr>
        <p:spPr>
          <a:xfrm>
            <a:off x="8737560" y="6429240"/>
            <a:ext cx="2844360" cy="291600"/>
          </a:xfrm>
          <a:prstGeom prst="rect">
            <a:avLst/>
          </a:prstGeom>
        </p:spPr>
        <p:txBody>
          <a:bodyPr lIns="99720" rIns="99720" tIns="49680" bIns="49680" anchor="ctr"/>
          <a:p>
            <a:pPr algn="r">
              <a:lnSpc>
                <a:spcPct val="100000"/>
              </a:lnSpc>
            </a:pPr>
            <a:fld id="{CF9403DE-1C9F-4660-9FB7-95D18B3CE265}" type="slidenum">
              <a:rPr b="0" lang="fr-FR" sz="1300" spc="-1" strike="noStrike">
                <a:solidFill>
                  <a:srgbClr val="888888"/>
                </a:solidFill>
                <a:latin typeface="Calibri"/>
                <a:ea typeface="Calibri"/>
              </a:rPr>
              <a:t>1</a:t>
            </a:fld>
            <a:endParaRPr b="0" lang="fr-FR" sz="1300" spc="-1" strike="noStrike">
              <a:latin typeface="Times New Roman"/>
            </a:endParaRPr>
          </a:p>
        </p:txBody>
      </p:sp>
      <p:sp>
        <p:nvSpPr>
          <p:cNvPr id="46" name="PlaceHolder 4"/>
          <p:cNvSpPr>
            <a:spLocks noGrp="1"/>
          </p:cNvSpPr>
          <p:nvPr>
            <p:ph type="title"/>
          </p:nvPr>
        </p:nvSpPr>
        <p:spPr>
          <a:xfrm>
            <a:off x="609480" y="273600"/>
            <a:ext cx="10972440" cy="1144800"/>
          </a:xfrm>
          <a:prstGeom prst="rect">
            <a:avLst/>
          </a:prstGeom>
        </p:spPr>
        <p:txBody>
          <a:bodyPr lIns="0" rIns="0" tIns="0" bIns="0" anchor="ctr"/>
          <a:p>
            <a:r>
              <a:rPr b="0" lang="fr-FR" sz="1400" spc="-1" strike="noStrike">
                <a:solidFill>
                  <a:srgbClr val="000000"/>
                </a:solidFill>
                <a:latin typeface="Arial"/>
              </a:rPr>
              <a:t>Cliquez pour éditer le format du texte-titre</a:t>
            </a:r>
            <a:endParaRPr b="0" lang="fr-FR" sz="1400" spc="-1" strike="noStrike">
              <a:solidFill>
                <a:srgbClr val="000000"/>
              </a:solidFill>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Cliquez pour éditer le format du plan de texte</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niveau de plan</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Troisième niveau de plan</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Quatrième niveau de plan</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527040" y="476280"/>
            <a:ext cx="8064000" cy="507600"/>
          </a:xfrm>
          <a:prstGeom prst="rect">
            <a:avLst/>
          </a:prstGeom>
        </p:spPr>
        <p:txBody>
          <a:bodyPr anchor="ctr"/>
          <a:p>
            <a:r>
              <a:rPr b="0" lang="fr-FR" sz="3800" spc="-1" strike="noStrike">
                <a:solidFill>
                  <a:srgbClr val="000000"/>
                </a:solidFill>
                <a:latin typeface="Arial"/>
              </a:rPr>
              <a:t>Cliquez pour éditer le format du texte-titre</a:t>
            </a:r>
            <a:endParaRPr b="0" lang="fr-FR" sz="3800" spc="-1" strike="noStrike">
              <a:solidFill>
                <a:srgbClr val="000000"/>
              </a:solidFill>
              <a:latin typeface="Arial"/>
            </a:endParaRPr>
          </a:p>
        </p:txBody>
      </p:sp>
      <p:sp>
        <p:nvSpPr>
          <p:cNvPr id="85" name="PlaceHolder 2"/>
          <p:cNvSpPr>
            <a:spLocks noGrp="1"/>
          </p:cNvSpPr>
          <p:nvPr>
            <p:ph type="body"/>
          </p:nvPr>
        </p:nvSpPr>
        <p:spPr>
          <a:xfrm>
            <a:off x="624240" y="1989000"/>
            <a:ext cx="10942920" cy="4174920"/>
          </a:xfrm>
          <a:prstGeom prst="rect">
            <a:avLst/>
          </a:prstGeom>
        </p:spPr>
        <p:txBody>
          <a:bodyPr/>
          <a:p>
            <a:pPr marL="432000" indent="-324000">
              <a:spcBef>
                <a:spcPts val="1417"/>
              </a:spcBef>
              <a:buClr>
                <a:srgbClr val="000000"/>
              </a:buClr>
              <a:buSzPct val="45000"/>
              <a:buFont typeface="Wingdings" charset="2"/>
              <a:buChar char=""/>
            </a:pPr>
            <a:r>
              <a:rPr b="0" lang="fr-FR" sz="2700" spc="-1" strike="noStrike">
                <a:solidFill>
                  <a:srgbClr val="000000"/>
                </a:solidFill>
                <a:latin typeface="Arial"/>
              </a:rPr>
              <a:t>Cliquez pour éditer le format du plan de texte</a:t>
            </a:r>
            <a:endParaRPr b="0" lang="fr-FR" sz="27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700" spc="-1" strike="noStrike">
                <a:solidFill>
                  <a:srgbClr val="000000"/>
                </a:solidFill>
                <a:latin typeface="Arial"/>
              </a:rPr>
              <a:t>Second niveau de plan</a:t>
            </a:r>
            <a:endParaRPr b="0" lang="fr-FR" sz="27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700" spc="-1" strike="noStrike">
                <a:solidFill>
                  <a:srgbClr val="000000"/>
                </a:solidFill>
                <a:latin typeface="Arial"/>
              </a:rPr>
              <a:t>Troisième niveau de plan</a:t>
            </a:r>
            <a:endParaRPr b="0" lang="fr-FR" sz="27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700" spc="-1" strike="noStrike">
                <a:solidFill>
                  <a:srgbClr val="000000"/>
                </a:solidFill>
                <a:latin typeface="Arial"/>
              </a:rPr>
              <a:t>Quatrième niveau de plan</a:t>
            </a:r>
            <a:endParaRPr b="0" lang="fr-FR" sz="27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700" spc="-1" strike="noStrike">
                <a:solidFill>
                  <a:srgbClr val="000000"/>
                </a:solidFill>
                <a:latin typeface="Arial"/>
              </a:rPr>
              <a:t>Cinquième niveau de plan</a:t>
            </a:r>
            <a:endParaRPr b="0" lang="fr-FR" sz="27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700" spc="-1" strike="noStrike">
                <a:solidFill>
                  <a:srgbClr val="000000"/>
                </a:solidFill>
                <a:latin typeface="Arial"/>
              </a:rPr>
              <a:t>Sixième niveau de plan</a:t>
            </a:r>
            <a:endParaRPr b="0" lang="fr-FR" sz="27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700" spc="-1" strike="noStrike">
                <a:solidFill>
                  <a:srgbClr val="000000"/>
                </a:solidFill>
                <a:latin typeface="Arial"/>
              </a:rPr>
              <a:t>Septième niveau de plan</a:t>
            </a:r>
            <a:endParaRPr b="0" lang="fr-FR" sz="27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PlaceHolder 1"/>
          <p:cNvSpPr>
            <a:spLocks noGrp="1"/>
          </p:cNvSpPr>
          <p:nvPr>
            <p:ph type="title"/>
          </p:nvPr>
        </p:nvSpPr>
        <p:spPr>
          <a:xfrm>
            <a:off x="527040" y="476280"/>
            <a:ext cx="8064360" cy="507600"/>
          </a:xfrm>
          <a:prstGeom prst="rect">
            <a:avLst/>
          </a:prstGeom>
        </p:spPr>
        <p:txBody>
          <a:bodyPr anchor="ctr"/>
          <a:p>
            <a:r>
              <a:rPr b="0" lang="fr-FR" sz="3800" spc="-1" strike="noStrike">
                <a:solidFill>
                  <a:srgbClr val="000000"/>
                </a:solidFill>
                <a:latin typeface="Arial"/>
              </a:rPr>
              <a:t>Cliquez pour éditer le format du texte-titre</a:t>
            </a:r>
            <a:endParaRPr b="0" lang="fr-FR" sz="3800" spc="-1" strike="noStrike">
              <a:solidFill>
                <a:srgbClr val="000000"/>
              </a:solidFill>
              <a:latin typeface="Arial"/>
            </a:endParaRPr>
          </a:p>
        </p:txBody>
      </p:sp>
      <p:sp>
        <p:nvSpPr>
          <p:cNvPr id="123" name="PlaceHolder 2"/>
          <p:cNvSpPr>
            <a:spLocks noGrp="1"/>
          </p:cNvSpPr>
          <p:nvPr>
            <p:ph type="body"/>
          </p:nvPr>
        </p:nvSpPr>
        <p:spPr>
          <a:xfrm>
            <a:off x="624240" y="1989000"/>
            <a:ext cx="10942920" cy="4174920"/>
          </a:xfrm>
          <a:prstGeom prst="rect">
            <a:avLst/>
          </a:prstGeom>
        </p:spPr>
        <p:txBody>
          <a:bodyPr/>
          <a:p>
            <a:pPr marL="432000" indent="-324000">
              <a:spcBef>
                <a:spcPts val="1417"/>
              </a:spcBef>
              <a:buClr>
                <a:srgbClr val="000000"/>
              </a:buClr>
              <a:buSzPct val="45000"/>
              <a:buFont typeface="Wingdings" charset="2"/>
              <a:buChar char=""/>
            </a:pPr>
            <a:r>
              <a:rPr b="0" lang="fr-FR" sz="2700" spc="-1" strike="noStrike">
                <a:solidFill>
                  <a:srgbClr val="000000"/>
                </a:solidFill>
                <a:latin typeface="Arial"/>
              </a:rPr>
              <a:t>Cliquez pour éditer le format du plan de texte</a:t>
            </a:r>
            <a:endParaRPr b="0" lang="fr-FR" sz="27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700" spc="-1" strike="noStrike">
                <a:solidFill>
                  <a:srgbClr val="000000"/>
                </a:solidFill>
                <a:latin typeface="Arial"/>
              </a:rPr>
              <a:t>Second niveau de plan</a:t>
            </a:r>
            <a:endParaRPr b="0" lang="fr-FR" sz="27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700" spc="-1" strike="noStrike">
                <a:solidFill>
                  <a:srgbClr val="000000"/>
                </a:solidFill>
                <a:latin typeface="Arial"/>
              </a:rPr>
              <a:t>Troisième niveau de plan</a:t>
            </a:r>
            <a:endParaRPr b="0" lang="fr-FR" sz="27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700" spc="-1" strike="noStrike">
                <a:solidFill>
                  <a:srgbClr val="000000"/>
                </a:solidFill>
                <a:latin typeface="Arial"/>
              </a:rPr>
              <a:t>Quatrième niveau de plan</a:t>
            </a:r>
            <a:endParaRPr b="0" lang="fr-FR" sz="27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700" spc="-1" strike="noStrike">
                <a:solidFill>
                  <a:srgbClr val="000000"/>
                </a:solidFill>
                <a:latin typeface="Arial"/>
              </a:rPr>
              <a:t>Cinquième niveau de plan</a:t>
            </a:r>
            <a:endParaRPr b="0" lang="fr-FR" sz="27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700" spc="-1" strike="noStrike">
                <a:solidFill>
                  <a:srgbClr val="000000"/>
                </a:solidFill>
                <a:latin typeface="Arial"/>
              </a:rPr>
              <a:t>Sixième niveau de plan</a:t>
            </a:r>
            <a:endParaRPr b="0" lang="fr-FR" sz="27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700" spc="-1" strike="noStrike">
                <a:solidFill>
                  <a:srgbClr val="000000"/>
                </a:solidFill>
                <a:latin typeface="Arial"/>
              </a:rPr>
              <a:t>Septième niveau de plan</a:t>
            </a:r>
            <a:endParaRPr b="0" lang="fr-FR" sz="27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0" name="Google Shape;30;p34" descr=""/>
          <p:cNvPicPr/>
          <p:nvPr/>
        </p:nvPicPr>
        <p:blipFill>
          <a:blip r:embed="rId2"/>
          <a:stretch/>
        </p:blipFill>
        <p:spPr>
          <a:xfrm>
            <a:off x="0" y="1080"/>
            <a:ext cx="12193920" cy="6856560"/>
          </a:xfrm>
          <a:prstGeom prst="rect">
            <a:avLst/>
          </a:prstGeom>
          <a:ln>
            <a:noFill/>
          </a:ln>
        </p:spPr>
      </p:pic>
      <p:sp>
        <p:nvSpPr>
          <p:cNvPr id="161" name="PlaceHolder 1"/>
          <p:cNvSpPr>
            <a:spLocks noGrp="1"/>
          </p:cNvSpPr>
          <p:nvPr>
            <p:ph type="dt"/>
          </p:nvPr>
        </p:nvSpPr>
        <p:spPr>
          <a:xfrm>
            <a:off x="609480" y="6429240"/>
            <a:ext cx="2844360" cy="291600"/>
          </a:xfrm>
          <a:prstGeom prst="rect">
            <a:avLst/>
          </a:prstGeom>
        </p:spPr>
        <p:txBody>
          <a:bodyPr lIns="99720" rIns="99720" tIns="49680" bIns="49680" anchor="ctr"/>
          <a:p>
            <a:endParaRPr b="0" lang="fr-FR" sz="2400" spc="-1" strike="noStrike">
              <a:latin typeface="Times New Roman"/>
            </a:endParaRPr>
          </a:p>
        </p:txBody>
      </p:sp>
      <p:sp>
        <p:nvSpPr>
          <p:cNvPr id="162" name="PlaceHolder 2"/>
          <p:cNvSpPr>
            <a:spLocks noGrp="1"/>
          </p:cNvSpPr>
          <p:nvPr>
            <p:ph type="ftr"/>
          </p:nvPr>
        </p:nvSpPr>
        <p:spPr>
          <a:xfrm>
            <a:off x="4165560" y="6429240"/>
            <a:ext cx="3860280" cy="291600"/>
          </a:xfrm>
          <a:prstGeom prst="rect">
            <a:avLst/>
          </a:prstGeom>
        </p:spPr>
        <p:txBody>
          <a:bodyPr lIns="99720" rIns="99720" tIns="49680" bIns="49680" anchor="ctr"/>
          <a:p>
            <a:endParaRPr b="0" lang="fr-FR" sz="2400" spc="-1" strike="noStrike">
              <a:latin typeface="Times New Roman"/>
            </a:endParaRPr>
          </a:p>
        </p:txBody>
      </p:sp>
      <p:sp>
        <p:nvSpPr>
          <p:cNvPr id="163" name="PlaceHolder 3"/>
          <p:cNvSpPr>
            <a:spLocks noGrp="1"/>
          </p:cNvSpPr>
          <p:nvPr>
            <p:ph type="sldNum"/>
          </p:nvPr>
        </p:nvSpPr>
        <p:spPr>
          <a:xfrm>
            <a:off x="8737560" y="6429240"/>
            <a:ext cx="2844360" cy="291600"/>
          </a:xfrm>
          <a:prstGeom prst="rect">
            <a:avLst/>
          </a:prstGeom>
        </p:spPr>
        <p:txBody>
          <a:bodyPr lIns="99720" rIns="99720" tIns="49680" bIns="49680" anchor="ctr"/>
          <a:p>
            <a:pPr algn="r">
              <a:lnSpc>
                <a:spcPct val="100000"/>
              </a:lnSpc>
            </a:pPr>
            <a:fld id="{9F4FAC99-DFD0-4340-B80B-1F92CB4BC410}" type="slidenum">
              <a:rPr b="0" lang="fr-FR" sz="1300" spc="-1" strike="noStrike">
                <a:solidFill>
                  <a:srgbClr val="888888"/>
                </a:solidFill>
                <a:latin typeface="Calibri"/>
                <a:ea typeface="Calibri"/>
              </a:rPr>
              <a:t>1</a:t>
            </a:fld>
            <a:endParaRPr b="0" lang="fr-FR" sz="1300" spc="-1" strike="noStrike">
              <a:latin typeface="Times New Roman"/>
            </a:endParaRPr>
          </a:p>
        </p:txBody>
      </p:sp>
      <p:sp>
        <p:nvSpPr>
          <p:cNvPr id="164" name="PlaceHolder 4"/>
          <p:cNvSpPr>
            <a:spLocks noGrp="1"/>
          </p:cNvSpPr>
          <p:nvPr>
            <p:ph type="title"/>
          </p:nvPr>
        </p:nvSpPr>
        <p:spPr>
          <a:xfrm>
            <a:off x="262440" y="109080"/>
            <a:ext cx="8276400" cy="798120"/>
          </a:xfrm>
          <a:prstGeom prst="rect">
            <a:avLst/>
          </a:prstGeom>
        </p:spPr>
        <p:txBody>
          <a:bodyPr lIns="99720" rIns="99720" tIns="49680" bIns="49680" anchor="ctr">
            <a:normAutofit/>
          </a:bodyPr>
          <a:p>
            <a:r>
              <a:rPr b="0" lang="fr-FR" sz="4000" spc="-1" strike="noStrike">
                <a:solidFill>
                  <a:srgbClr val="000000"/>
                </a:solidFill>
                <a:latin typeface="Arial"/>
              </a:rPr>
              <a:t>Cliquez pour éditer le format du texte-titre</a:t>
            </a:r>
            <a:endParaRPr b="0" lang="fr-FR" sz="4000" spc="-1" strike="noStrike">
              <a:solidFill>
                <a:srgbClr val="000000"/>
              </a:solidFill>
              <a:latin typeface="Arial"/>
            </a:endParaRPr>
          </a:p>
        </p:txBody>
      </p:sp>
      <p:sp>
        <p:nvSpPr>
          <p:cNvPr id="165" name="PlaceHolder 5"/>
          <p:cNvSpPr>
            <a:spLocks noGrp="1"/>
          </p:cNvSpPr>
          <p:nvPr>
            <p:ph type="body"/>
          </p:nvPr>
        </p:nvSpPr>
        <p:spPr>
          <a:xfrm>
            <a:off x="262440" y="1413360"/>
            <a:ext cx="11522520" cy="4822920"/>
          </a:xfrm>
          <a:prstGeom prst="rect">
            <a:avLst/>
          </a:prstGeom>
        </p:spPr>
        <p:txBody>
          <a:bodyPr lIns="99720" rIns="99720" tIns="49680" bIns="49680">
            <a:normAutofit/>
          </a:bodyPr>
          <a:p>
            <a:pPr marL="432000" indent="-324000">
              <a:spcBef>
                <a:spcPts val="1417"/>
              </a:spcBef>
              <a:buClr>
                <a:srgbClr val="000000"/>
              </a:buClr>
              <a:buSzPct val="45000"/>
              <a:buFont typeface="Wingdings" charset="2"/>
              <a:buChar char=""/>
            </a:pPr>
            <a:r>
              <a:rPr b="0" lang="fr-FR" sz="2000" spc="-1" strike="noStrike">
                <a:solidFill>
                  <a:srgbClr val="000000"/>
                </a:solidFill>
                <a:latin typeface="Arial"/>
              </a:rPr>
              <a:t>Cliquez pour éditer le format du plan de texte</a:t>
            </a:r>
            <a:endParaRPr b="0" lang="fr-FR"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Arial"/>
              </a:rPr>
              <a:t>Second niveau de plan</a:t>
            </a:r>
            <a:endParaRPr b="0" lang="fr-FR"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000" spc="-1" strike="noStrike">
                <a:solidFill>
                  <a:srgbClr val="000000"/>
                </a:solidFill>
                <a:latin typeface="Arial"/>
              </a:rPr>
              <a:t>Troisième niveau de plan</a:t>
            </a:r>
            <a:endParaRPr b="0" lang="fr-FR"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2" name="Google Shape;37;p35" descr=""/>
          <p:cNvPicPr/>
          <p:nvPr/>
        </p:nvPicPr>
        <p:blipFill>
          <a:blip r:embed="rId2"/>
          <a:stretch/>
        </p:blipFill>
        <p:spPr>
          <a:xfrm>
            <a:off x="0" y="0"/>
            <a:ext cx="12193920" cy="6856560"/>
          </a:xfrm>
          <a:prstGeom prst="rect">
            <a:avLst/>
          </a:prstGeom>
          <a:ln>
            <a:noFill/>
          </a:ln>
        </p:spPr>
      </p:pic>
      <p:sp>
        <p:nvSpPr>
          <p:cNvPr id="203" name="PlaceHolder 1"/>
          <p:cNvSpPr>
            <a:spLocks noGrp="1"/>
          </p:cNvSpPr>
          <p:nvPr>
            <p:ph type="dt"/>
          </p:nvPr>
        </p:nvSpPr>
        <p:spPr>
          <a:xfrm>
            <a:off x="609480" y="6429240"/>
            <a:ext cx="2844360" cy="291600"/>
          </a:xfrm>
          <a:prstGeom prst="rect">
            <a:avLst/>
          </a:prstGeom>
        </p:spPr>
        <p:txBody>
          <a:bodyPr lIns="99720" rIns="99720" tIns="49680" bIns="49680" anchor="ctr"/>
          <a:p>
            <a:endParaRPr b="0" lang="fr-FR" sz="2400" spc="-1" strike="noStrike">
              <a:latin typeface="Times New Roman"/>
            </a:endParaRPr>
          </a:p>
        </p:txBody>
      </p:sp>
      <p:sp>
        <p:nvSpPr>
          <p:cNvPr id="204" name="PlaceHolder 2"/>
          <p:cNvSpPr>
            <a:spLocks noGrp="1"/>
          </p:cNvSpPr>
          <p:nvPr>
            <p:ph type="ftr"/>
          </p:nvPr>
        </p:nvSpPr>
        <p:spPr>
          <a:xfrm>
            <a:off x="4165560" y="6429240"/>
            <a:ext cx="3860280" cy="291600"/>
          </a:xfrm>
          <a:prstGeom prst="rect">
            <a:avLst/>
          </a:prstGeom>
        </p:spPr>
        <p:txBody>
          <a:bodyPr lIns="99720" rIns="99720" tIns="49680" bIns="49680" anchor="ctr"/>
          <a:p>
            <a:endParaRPr b="0" lang="fr-FR" sz="2400" spc="-1" strike="noStrike">
              <a:latin typeface="Times New Roman"/>
            </a:endParaRPr>
          </a:p>
        </p:txBody>
      </p:sp>
      <p:sp>
        <p:nvSpPr>
          <p:cNvPr id="205" name="PlaceHolder 3"/>
          <p:cNvSpPr>
            <a:spLocks noGrp="1"/>
          </p:cNvSpPr>
          <p:nvPr>
            <p:ph type="sldNum"/>
          </p:nvPr>
        </p:nvSpPr>
        <p:spPr>
          <a:xfrm>
            <a:off x="8737560" y="6429240"/>
            <a:ext cx="2844360" cy="291600"/>
          </a:xfrm>
          <a:prstGeom prst="rect">
            <a:avLst/>
          </a:prstGeom>
        </p:spPr>
        <p:txBody>
          <a:bodyPr lIns="99720" rIns="99720" tIns="49680" bIns="49680" anchor="ctr"/>
          <a:p>
            <a:pPr algn="r">
              <a:lnSpc>
                <a:spcPct val="100000"/>
              </a:lnSpc>
            </a:pPr>
            <a:fld id="{77D65C78-ACF8-4061-BA80-45D31282176D}" type="slidenum">
              <a:rPr b="0" lang="fr-FR" sz="1300" spc="-1" strike="noStrike">
                <a:solidFill>
                  <a:srgbClr val="888888"/>
                </a:solidFill>
                <a:latin typeface="Calibri"/>
                <a:ea typeface="Calibri"/>
              </a:rPr>
              <a:t>1</a:t>
            </a:fld>
            <a:endParaRPr b="0" lang="fr-FR" sz="1300" spc="-1" strike="noStrike">
              <a:latin typeface="Times New Roman"/>
            </a:endParaRPr>
          </a:p>
        </p:txBody>
      </p:sp>
      <p:sp>
        <p:nvSpPr>
          <p:cNvPr id="206" name="PlaceHolder 4"/>
          <p:cNvSpPr>
            <a:spLocks noGrp="1"/>
          </p:cNvSpPr>
          <p:nvPr>
            <p:ph type="title"/>
          </p:nvPr>
        </p:nvSpPr>
        <p:spPr>
          <a:xfrm>
            <a:off x="5951880" y="2637000"/>
            <a:ext cx="6048360" cy="1367640"/>
          </a:xfrm>
          <a:prstGeom prst="rect">
            <a:avLst/>
          </a:prstGeom>
        </p:spPr>
        <p:txBody>
          <a:bodyPr lIns="99720" rIns="99720" tIns="49680" bIns="49680"/>
          <a:p>
            <a:r>
              <a:rPr b="0" lang="fr-FR" sz="7200" spc="-1" strike="noStrike">
                <a:solidFill>
                  <a:srgbClr val="000000"/>
                </a:solidFill>
                <a:latin typeface="Arial"/>
              </a:rPr>
              <a:t>Cliquez pour éditer le format du texte-titre</a:t>
            </a:r>
            <a:endParaRPr b="0" lang="fr-FR" sz="7200" spc="-1" strike="noStrike">
              <a:solidFill>
                <a:srgbClr val="000000"/>
              </a:solidFill>
              <a:latin typeface="Arial"/>
            </a:endParaRPr>
          </a:p>
        </p:txBody>
      </p:sp>
      <p:sp>
        <p:nvSpPr>
          <p:cNvPr id="20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Cliquez pour éditer le format du plan de texte</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niveau de plan</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Troisième niveau de plan</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Quatrième niveau de plan</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hyperlink" Target="https://www.marketsandmarkets.com/Market-Reports/human-microbiome-market-37621904.html" TargetMode="External"/><Relationship Id="rId3" Type="http://schemas.openxmlformats.org/officeDocument/2006/relationships/slideLayout" Target="../slideLayouts/slideLayout49.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slideLayout" Target="../slideLayouts/slideLayout49.xml"/><Relationship Id="rId1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9.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49.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slideLayout" Target="../slideLayouts/slideLayout49.xml"/><Relationship Id="rId9"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jpeg"/><Relationship Id="rId3" Type="http://schemas.openxmlformats.org/officeDocument/2006/relationships/image" Target="../media/image62.png"/><Relationship Id="rId4" Type="http://schemas.openxmlformats.org/officeDocument/2006/relationships/image" Target="../media/image63.jpeg"/><Relationship Id="rId5"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jpe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slideLayout" Target="../slideLayouts/slideLayout49.xml"/><Relationship Id="rId7"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49.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25.xml"/><Relationship Id="rId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37.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25.xml"/><Relationship Id="rId7"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jpe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slideLayout" Target="../slideLayouts/slideLayout49.xml"/><Relationship Id="rId11"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6455880" y="4725000"/>
            <a:ext cx="3817800" cy="867240"/>
          </a:xfrm>
          <a:prstGeom prst="rect">
            <a:avLst/>
          </a:prstGeom>
          <a:noFill/>
          <a:ln>
            <a:noFill/>
          </a:ln>
        </p:spPr>
        <p:style>
          <a:lnRef idx="0"/>
          <a:fillRef idx="0"/>
          <a:effectRef idx="0"/>
          <a:fontRef idx="minor"/>
        </p:style>
        <p:txBody>
          <a:bodyPr lIns="99720" rIns="99720" tIns="49680" bIns="49680"/>
          <a:p>
            <a:pPr>
              <a:lnSpc>
                <a:spcPct val="90000"/>
              </a:lnSpc>
            </a:pPr>
            <a:r>
              <a:rPr b="1" lang="fr-FR" sz="2400" spc="-1" strike="noStrike">
                <a:solidFill>
                  <a:srgbClr val="ffe800"/>
                </a:solidFill>
                <a:latin typeface="Calibri"/>
                <a:ea typeface="Calibri"/>
              </a:rPr>
              <a:t>La santé par le microbiote</a:t>
            </a:r>
            <a:endParaRPr b="0" lang="fr-FR" sz="2400" spc="-1" strike="noStrike">
              <a:latin typeface="Arial"/>
            </a:endParaRPr>
          </a:p>
          <a:p>
            <a:pPr>
              <a:lnSpc>
                <a:spcPct val="90000"/>
              </a:lnSpc>
            </a:pPr>
            <a:endParaRPr b="0" lang="fr-FR" sz="2400" spc="-1" strike="noStrike">
              <a:latin typeface="Arial"/>
            </a:endParaRPr>
          </a:p>
          <a:p>
            <a:pPr>
              <a:lnSpc>
                <a:spcPct val="90000"/>
              </a:lnSpc>
            </a:pPr>
            <a:r>
              <a:rPr b="1" lang="fr-FR" sz="2000" spc="-1" strike="noStrike">
                <a:solidFill>
                  <a:srgbClr val="ffffff"/>
                </a:solidFill>
                <a:latin typeface="Calibri"/>
                <a:ea typeface="Calibri"/>
              </a:rPr>
              <a:t>PITCH DECK</a:t>
            </a:r>
            <a:endParaRPr b="0" lang="fr-FR" sz="2000" spc="-1" strike="noStrike">
              <a:latin typeface="Arial"/>
            </a:endParaRPr>
          </a:p>
        </p:txBody>
      </p:sp>
      <p:pic>
        <p:nvPicPr>
          <p:cNvPr id="251" name="Google Shape;105;p1" descr=""/>
          <p:cNvPicPr/>
          <p:nvPr/>
        </p:nvPicPr>
        <p:blipFill>
          <a:blip r:embed="rId1"/>
          <a:stretch/>
        </p:blipFill>
        <p:spPr>
          <a:xfrm>
            <a:off x="6081120" y="1248120"/>
            <a:ext cx="5135400" cy="20160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263520" y="1845000"/>
            <a:ext cx="8352720" cy="3524760"/>
          </a:xfrm>
          <a:prstGeom prst="rect">
            <a:avLst/>
          </a:prstGeom>
          <a:noFill/>
          <a:ln>
            <a:noFill/>
          </a:ln>
        </p:spPr>
        <p:style>
          <a:lnRef idx="0"/>
          <a:fillRef idx="0"/>
          <a:effectRef idx="0"/>
          <a:fontRef idx="minor"/>
        </p:style>
        <p:txBody>
          <a:bodyPr anchor="ctr"/>
          <a:p>
            <a:pPr algn="ctr">
              <a:lnSpc>
                <a:spcPct val="100000"/>
              </a:lnSpc>
            </a:pPr>
            <a:r>
              <a:rPr b="1" lang="fr-FR" sz="5100" spc="-1" strike="noStrike">
                <a:solidFill>
                  <a:srgbClr val="ffffff"/>
                </a:solidFill>
                <a:latin typeface="Malgun Gothic"/>
                <a:ea typeface="Malgun Gothic"/>
              </a:rPr>
              <a:t>Marché </a:t>
            </a:r>
            <a:endParaRPr b="0" lang="fr-FR" sz="5100" spc="-1" strike="noStrike">
              <a:latin typeface="Arial"/>
            </a:endParaRPr>
          </a:p>
          <a:p>
            <a:pPr algn="ctr">
              <a:lnSpc>
                <a:spcPct val="100000"/>
              </a:lnSpc>
            </a:pPr>
            <a:r>
              <a:rPr b="1" lang="fr-FR" sz="5100" spc="-1" strike="noStrike">
                <a:solidFill>
                  <a:srgbClr val="ffffff"/>
                </a:solidFill>
                <a:latin typeface="Malgun Gothic"/>
                <a:ea typeface="Malgun Gothic"/>
              </a:rPr>
              <a:t>&amp; </a:t>
            </a:r>
            <a:endParaRPr b="0" lang="fr-FR" sz="5100" spc="-1" strike="noStrike">
              <a:latin typeface="Arial"/>
            </a:endParaRPr>
          </a:p>
          <a:p>
            <a:pPr algn="ctr">
              <a:lnSpc>
                <a:spcPct val="100000"/>
              </a:lnSpc>
            </a:pPr>
            <a:r>
              <a:rPr b="1" lang="fr-FR" sz="5100" spc="-1" strike="noStrike">
                <a:solidFill>
                  <a:srgbClr val="ffffff"/>
                </a:solidFill>
                <a:latin typeface="Malgun Gothic"/>
                <a:ea typeface="Malgun Gothic"/>
              </a:rPr>
              <a:t>Concurrence</a:t>
            </a:r>
            <a:endParaRPr b="0" lang="fr-FR" sz="51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479520" y="12636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Un marché à croissance exponentielle</a:t>
            </a:r>
            <a:endParaRPr b="0" lang="fr-FR" sz="3600" spc="-1" strike="noStrike">
              <a:solidFill>
                <a:srgbClr val="000000"/>
              </a:solidFill>
              <a:latin typeface="Arial"/>
            </a:endParaRPr>
          </a:p>
        </p:txBody>
      </p:sp>
      <p:pic>
        <p:nvPicPr>
          <p:cNvPr id="294" name="Google Shape;194;p11" descr=""/>
          <p:cNvPicPr/>
          <p:nvPr/>
        </p:nvPicPr>
        <p:blipFill>
          <a:blip r:embed="rId1"/>
          <a:stretch/>
        </p:blipFill>
        <p:spPr>
          <a:xfrm>
            <a:off x="1760040" y="1973520"/>
            <a:ext cx="8671680" cy="4061520"/>
          </a:xfrm>
          <a:prstGeom prst="rect">
            <a:avLst/>
          </a:prstGeom>
          <a:ln>
            <a:noFill/>
          </a:ln>
        </p:spPr>
      </p:pic>
      <p:sp>
        <p:nvSpPr>
          <p:cNvPr id="295" name="CustomShape 2"/>
          <p:cNvSpPr/>
          <p:nvPr/>
        </p:nvSpPr>
        <p:spPr>
          <a:xfrm>
            <a:off x="2032560" y="951480"/>
            <a:ext cx="8018280" cy="1117800"/>
          </a:xfrm>
          <a:prstGeom prst="rect">
            <a:avLst/>
          </a:prstGeom>
          <a:noFill/>
          <a:ln>
            <a:noFill/>
          </a:ln>
        </p:spPr>
        <p:style>
          <a:lnRef idx="0"/>
          <a:fillRef idx="0"/>
          <a:effectRef idx="0"/>
          <a:fontRef idx="minor"/>
        </p:style>
        <p:txBody>
          <a:bodyPr/>
          <a:p>
            <a:pPr marL="373320" indent="-372960">
              <a:lnSpc>
                <a:spcPct val="100000"/>
              </a:lnSpc>
              <a:spcBef>
                <a:spcPts val="519"/>
              </a:spcBef>
              <a:buClr>
                <a:srgbClr val="0b334c"/>
              </a:buClr>
              <a:buFont typeface="Arial"/>
              <a:buChar char="➢"/>
            </a:pPr>
            <a:r>
              <a:rPr b="0" i="1" lang="fr-FR" sz="2600" spc="-1" strike="noStrike">
                <a:solidFill>
                  <a:srgbClr val="0b334c"/>
                </a:solidFill>
                <a:latin typeface="Calibri"/>
                <a:ea typeface="Calibri"/>
              </a:rPr>
              <a:t>2016: 158m  </a:t>
            </a:r>
            <a:r>
              <a:rPr b="0" i="1" lang="fr-FR" sz="2600" spc="-1" strike="noStrike">
                <a:solidFill>
                  <a:srgbClr val="0b334c"/>
                </a:solidFill>
                <a:latin typeface="Calibri"/>
                <a:ea typeface="Calibri"/>
              </a:rPr>
              <a:t>	</a:t>
            </a:r>
            <a:r>
              <a:rPr b="0" i="1" lang="fr-FR" sz="2600" spc="-1" strike="noStrike">
                <a:solidFill>
                  <a:srgbClr val="0b334c"/>
                </a:solidFill>
                <a:latin typeface="Calibri"/>
                <a:ea typeface="Calibri"/>
              </a:rPr>
              <a:t>2027: 1731m</a:t>
            </a:r>
            <a:endParaRPr b="0" lang="fr-FR" sz="2600" spc="-1" strike="noStrike">
              <a:latin typeface="Arial"/>
            </a:endParaRPr>
          </a:p>
          <a:p>
            <a:pPr marL="373320" indent="-372960">
              <a:lnSpc>
                <a:spcPct val="100000"/>
              </a:lnSpc>
              <a:buClr>
                <a:srgbClr val="0b334c"/>
              </a:buClr>
              <a:buFont typeface="Arial"/>
              <a:buChar char="➢"/>
            </a:pPr>
            <a:r>
              <a:rPr b="0" i="1" lang="fr-FR" sz="2600" spc="-1" strike="noStrike">
                <a:solidFill>
                  <a:srgbClr val="0b334c"/>
                </a:solidFill>
                <a:latin typeface="Calibri"/>
                <a:ea typeface="Calibri"/>
              </a:rPr>
              <a:t>22,5% de croissance annuelle </a:t>
            </a:r>
            <a:endParaRPr b="0" lang="fr-FR" sz="2600" spc="-1" strike="noStrike">
              <a:latin typeface="Arial"/>
            </a:endParaRPr>
          </a:p>
        </p:txBody>
      </p:sp>
      <p:sp>
        <p:nvSpPr>
          <p:cNvPr id="296" name="CustomShape 3"/>
          <p:cNvSpPr/>
          <p:nvPr/>
        </p:nvSpPr>
        <p:spPr>
          <a:xfrm>
            <a:off x="2032560" y="6061680"/>
            <a:ext cx="7900560" cy="725760"/>
          </a:xfrm>
          <a:prstGeom prst="rect">
            <a:avLst/>
          </a:prstGeom>
          <a:noFill/>
          <a:ln>
            <a:noFill/>
          </a:ln>
        </p:spPr>
        <p:style>
          <a:lnRef idx="0"/>
          <a:fillRef idx="0"/>
          <a:effectRef idx="0"/>
          <a:fontRef idx="minor"/>
        </p:style>
        <p:txBody>
          <a:bodyPr/>
          <a:p>
            <a:pPr>
              <a:lnSpc>
                <a:spcPct val="100000"/>
              </a:lnSpc>
              <a:spcBef>
                <a:spcPts val="241"/>
              </a:spcBef>
            </a:pPr>
            <a:r>
              <a:rPr b="0" i="1" lang="fr-FR" sz="1200" spc="-1" strike="noStrike">
                <a:solidFill>
                  <a:srgbClr val="0b334c"/>
                </a:solidFill>
                <a:latin typeface="Calibri"/>
                <a:ea typeface="Calibri"/>
              </a:rPr>
              <a:t>★ </a:t>
            </a:r>
            <a:r>
              <a:rPr b="0" i="1" lang="fr-FR" sz="1200" spc="-1" strike="noStrike">
                <a:solidFill>
                  <a:srgbClr val="0b334c"/>
                </a:solidFill>
                <a:latin typeface="Calibri"/>
                <a:ea typeface="Calibri"/>
              </a:rPr>
              <a:t>Markets and Markets: </a:t>
            </a:r>
            <a:r>
              <a:rPr b="0" i="1" lang="fr-FR" sz="1200" spc="-1" strike="noStrike">
                <a:solidFill>
                  <a:srgbClr val="0000ff"/>
                </a:solidFill>
                <a:latin typeface="Calibri"/>
                <a:ea typeface="Calibri"/>
                <a:hlinkClick r:id="rId2"/>
              </a:rPr>
              <a:t>Human Microbiome Market</a:t>
            </a:r>
            <a:r>
              <a:rPr b="0" i="1" lang="fr-FR" sz="1200" spc="-1" strike="noStrike">
                <a:solidFill>
                  <a:srgbClr val="0b334c"/>
                </a:solidFill>
                <a:latin typeface="Calibri"/>
                <a:ea typeface="Calibri"/>
              </a:rPr>
              <a:t> Report</a:t>
            </a:r>
            <a:endParaRPr b="0" lang="fr-FR" sz="1200" spc="-1" strike="noStrike">
              <a:latin typeface="Arial"/>
            </a:endParaRPr>
          </a:p>
          <a:p>
            <a:pPr>
              <a:lnSpc>
                <a:spcPct val="100000"/>
              </a:lnSpc>
              <a:spcBef>
                <a:spcPts val="241"/>
              </a:spcBef>
            </a:pPr>
            <a:r>
              <a:rPr b="0" i="1" lang="fr-FR" sz="1200" spc="-1" strike="noStrike">
                <a:solidFill>
                  <a:srgbClr val="0b334c"/>
                </a:solidFill>
                <a:latin typeface="Calibri"/>
                <a:ea typeface="Calibri"/>
              </a:rPr>
              <a:t>★ </a:t>
            </a:r>
            <a:r>
              <a:rPr b="0" i="1" lang="fr-FR" sz="1200" spc="-1" strike="noStrike">
                <a:solidFill>
                  <a:srgbClr val="0b334c"/>
                </a:solidFill>
                <a:latin typeface="Calibri"/>
                <a:ea typeface="Calibri"/>
              </a:rPr>
              <a:t>Transparency Market Research: Microbiome Therapeutics Market - Global Industry Analysis, Size, Share, Growth, Trends, and Forecast 2018 - 2026</a:t>
            </a:r>
            <a:endParaRPr b="0" lang="fr-FR" sz="1200" spc="-1" strike="noStrike">
              <a:latin typeface="Arial"/>
            </a:endParaRPr>
          </a:p>
          <a:p>
            <a:pPr>
              <a:lnSpc>
                <a:spcPct val="100000"/>
              </a:lnSpc>
              <a:spcBef>
                <a:spcPts val="360"/>
              </a:spcBef>
            </a:pPr>
            <a:endParaRPr b="0" lang="fr-FR" sz="12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464400" y="14148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L’Europe, un marché primordial</a:t>
            </a:r>
            <a:endParaRPr b="0" lang="fr-FR" sz="3600" spc="-1" strike="noStrike">
              <a:solidFill>
                <a:srgbClr val="000000"/>
              </a:solidFill>
              <a:latin typeface="Arial"/>
            </a:endParaRPr>
          </a:p>
        </p:txBody>
      </p:sp>
      <p:pic>
        <p:nvPicPr>
          <p:cNvPr id="298" name="Google Shape;203;p12" descr=""/>
          <p:cNvPicPr/>
          <p:nvPr/>
        </p:nvPicPr>
        <p:blipFill>
          <a:blip r:embed="rId1"/>
          <a:stretch/>
        </p:blipFill>
        <p:spPr>
          <a:xfrm>
            <a:off x="479520" y="1124640"/>
            <a:ext cx="10800720" cy="4104000"/>
          </a:xfrm>
          <a:prstGeom prst="rect">
            <a:avLst/>
          </a:prstGeom>
          <a:ln>
            <a:noFill/>
          </a:ln>
        </p:spPr>
      </p:pic>
      <p:sp>
        <p:nvSpPr>
          <p:cNvPr id="299" name="CustomShape 2"/>
          <p:cNvSpPr/>
          <p:nvPr/>
        </p:nvSpPr>
        <p:spPr>
          <a:xfrm>
            <a:off x="400680" y="5304960"/>
            <a:ext cx="8433720" cy="1411560"/>
          </a:xfrm>
          <a:prstGeom prst="rect">
            <a:avLst/>
          </a:prstGeom>
          <a:noFill/>
          <a:ln>
            <a:noFill/>
          </a:ln>
        </p:spPr>
        <p:style>
          <a:lnRef idx="0"/>
          <a:fillRef idx="0"/>
          <a:effectRef idx="0"/>
          <a:fontRef idx="minor"/>
        </p:style>
        <p:txBody>
          <a:bodyPr/>
          <a:p>
            <a:pPr marL="373320" indent="-372960">
              <a:lnSpc>
                <a:spcPct val="100000"/>
              </a:lnSpc>
              <a:spcBef>
                <a:spcPts val="519"/>
              </a:spcBef>
              <a:buClr>
                <a:srgbClr val="0b334c"/>
              </a:buClr>
              <a:buFont typeface="Arial"/>
              <a:buChar char="➢"/>
            </a:pPr>
            <a:r>
              <a:rPr b="0" i="1" lang="fr-FR" sz="2600" spc="-1" strike="noStrike">
                <a:solidFill>
                  <a:srgbClr val="0b334c"/>
                </a:solidFill>
                <a:latin typeface="Calibri"/>
                <a:ea typeface="Calibri"/>
              </a:rPr>
              <a:t>20% du marché mondial: 80m Euros en 2020</a:t>
            </a:r>
            <a:endParaRPr b="0" lang="fr-FR" sz="2600" spc="-1" strike="noStrike">
              <a:latin typeface="Arial"/>
            </a:endParaRPr>
          </a:p>
          <a:p>
            <a:pPr marL="373320" indent="-372960">
              <a:lnSpc>
                <a:spcPct val="100000"/>
              </a:lnSpc>
              <a:buClr>
                <a:srgbClr val="0b334c"/>
              </a:buClr>
              <a:buFont typeface="Arial"/>
              <a:buChar char="➢"/>
            </a:pPr>
            <a:r>
              <a:rPr b="0" i="1" lang="fr-FR" sz="2600" spc="-1" strike="noStrike">
                <a:solidFill>
                  <a:srgbClr val="0b334c"/>
                </a:solidFill>
                <a:latin typeface="Calibri"/>
                <a:ea typeface="Calibri"/>
              </a:rPr>
              <a:t>une croissance soutenue qui va s’accélérer</a:t>
            </a:r>
            <a:endParaRPr b="0" lang="fr-FR" sz="2600" spc="-1" strike="noStrike">
              <a:latin typeface="Arial"/>
            </a:endParaRPr>
          </a:p>
          <a:p>
            <a:pPr marL="373320" indent="-372960">
              <a:lnSpc>
                <a:spcPct val="100000"/>
              </a:lnSpc>
              <a:buClr>
                <a:srgbClr val="0b334c"/>
              </a:buClr>
              <a:buFont typeface="Arial"/>
              <a:buChar char="➢"/>
            </a:pPr>
            <a:r>
              <a:rPr b="0" i="1" lang="fr-FR" sz="2600" spc="-1" strike="noStrike">
                <a:solidFill>
                  <a:srgbClr val="0b334c"/>
                </a:solidFill>
                <a:latin typeface="Calibri"/>
                <a:ea typeface="Calibri"/>
              </a:rPr>
              <a:t>France? estimation: 20m Euros en 2020, 100m 2026</a:t>
            </a:r>
            <a:endParaRPr b="0" lang="fr-FR" sz="26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479520" y="11664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Un marché dominé par les compléments</a:t>
            </a:r>
            <a:endParaRPr b="0" lang="fr-FR" sz="3600" spc="-1" strike="noStrike">
              <a:solidFill>
                <a:srgbClr val="000000"/>
              </a:solidFill>
              <a:latin typeface="Arial"/>
            </a:endParaRPr>
          </a:p>
        </p:txBody>
      </p:sp>
      <p:pic>
        <p:nvPicPr>
          <p:cNvPr id="301" name="Google Shape;211;p13" descr=""/>
          <p:cNvPicPr/>
          <p:nvPr/>
        </p:nvPicPr>
        <p:blipFill>
          <a:blip r:embed="rId1"/>
          <a:stretch/>
        </p:blipFill>
        <p:spPr>
          <a:xfrm>
            <a:off x="247320" y="1772640"/>
            <a:ext cx="5848560" cy="3716640"/>
          </a:xfrm>
          <a:prstGeom prst="rect">
            <a:avLst/>
          </a:prstGeom>
          <a:ln>
            <a:noFill/>
          </a:ln>
        </p:spPr>
      </p:pic>
      <p:sp>
        <p:nvSpPr>
          <p:cNvPr id="302" name="CustomShape 2"/>
          <p:cNvSpPr/>
          <p:nvPr/>
        </p:nvSpPr>
        <p:spPr>
          <a:xfrm>
            <a:off x="6116040" y="2925360"/>
            <a:ext cx="5496480" cy="1411560"/>
          </a:xfrm>
          <a:prstGeom prst="rect">
            <a:avLst/>
          </a:prstGeom>
          <a:noFill/>
          <a:ln>
            <a:noFill/>
          </a:ln>
        </p:spPr>
        <p:style>
          <a:lnRef idx="0"/>
          <a:fillRef idx="0"/>
          <a:effectRef idx="0"/>
          <a:fontRef idx="minor"/>
        </p:style>
        <p:txBody>
          <a:bodyPr/>
          <a:p>
            <a:pPr marL="373320" indent="-372960">
              <a:lnSpc>
                <a:spcPct val="100000"/>
              </a:lnSpc>
              <a:spcBef>
                <a:spcPts val="519"/>
              </a:spcBef>
              <a:buClr>
                <a:srgbClr val="0b334c"/>
              </a:buClr>
              <a:buFont typeface="Arial"/>
              <a:buChar char="➢"/>
            </a:pPr>
            <a:r>
              <a:rPr b="0" i="1" lang="fr-FR" sz="2600" spc="-1" strike="noStrike">
                <a:solidFill>
                  <a:srgbClr val="0b334c"/>
                </a:solidFill>
                <a:latin typeface="Calibri"/>
                <a:ea typeface="Calibri"/>
              </a:rPr>
              <a:t>compléments: 90% + du marché</a:t>
            </a:r>
            <a:endParaRPr b="0" lang="fr-FR" sz="2600" spc="-1" strike="noStrike">
              <a:latin typeface="Arial"/>
            </a:endParaRPr>
          </a:p>
          <a:p>
            <a:pPr marL="373320" indent="-372960">
              <a:lnSpc>
                <a:spcPct val="100000"/>
              </a:lnSpc>
              <a:buClr>
                <a:srgbClr val="0b334c"/>
              </a:buClr>
              <a:buFont typeface="Arial"/>
              <a:buChar char="➢"/>
            </a:pPr>
            <a:r>
              <a:rPr b="0" i="1" lang="fr-FR" sz="2600" spc="-1" strike="noStrike">
                <a:solidFill>
                  <a:srgbClr val="0b334c"/>
                </a:solidFill>
                <a:latin typeface="Calibri"/>
                <a:ea typeface="Calibri"/>
              </a:rPr>
              <a:t>peu ou pas de concurrence dans</a:t>
            </a:r>
            <a:endParaRPr b="0" lang="fr-FR" sz="2600" spc="-1" strike="noStrike">
              <a:latin typeface="Arial"/>
            </a:endParaRPr>
          </a:p>
          <a:p>
            <a:pPr marL="373320" indent="-372960">
              <a:lnSpc>
                <a:spcPct val="100000"/>
              </a:lnSpc>
              <a:buClr>
                <a:srgbClr val="0b334c"/>
              </a:buClr>
              <a:buFont typeface="Arial"/>
              <a:buChar char="➢"/>
            </a:pPr>
            <a:r>
              <a:rPr b="0" i="1" lang="fr-FR" sz="2600" spc="-1" strike="noStrike">
                <a:solidFill>
                  <a:srgbClr val="0b334c"/>
                </a:solidFill>
                <a:latin typeface="Calibri"/>
                <a:ea typeface="Calibri"/>
              </a:rPr>
              <a:t> </a:t>
            </a:r>
            <a:r>
              <a:rPr b="0" i="1" lang="fr-FR" sz="2600" spc="-1" strike="noStrike">
                <a:solidFill>
                  <a:srgbClr val="0b334c"/>
                </a:solidFill>
                <a:latin typeface="Calibri"/>
                <a:ea typeface="Calibri"/>
              </a:rPr>
              <a:t>l’analyse et le conseil en microbiote!</a:t>
            </a:r>
            <a:endParaRPr b="0" lang="fr-FR" sz="26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483480" y="11664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Des paysages concurrentiels peu étendus</a:t>
            </a:r>
            <a:endParaRPr b="0" lang="fr-FR" sz="3600" spc="-1" strike="noStrike">
              <a:solidFill>
                <a:srgbClr val="000000"/>
              </a:solidFill>
              <a:latin typeface="Arial"/>
            </a:endParaRPr>
          </a:p>
        </p:txBody>
      </p:sp>
      <p:pic>
        <p:nvPicPr>
          <p:cNvPr id="304" name="Google Shape;219;p14" descr=""/>
          <p:cNvPicPr/>
          <p:nvPr/>
        </p:nvPicPr>
        <p:blipFill>
          <a:blip r:embed="rId1"/>
          <a:stretch/>
        </p:blipFill>
        <p:spPr>
          <a:xfrm>
            <a:off x="5496480" y="5049720"/>
            <a:ext cx="1596600" cy="741600"/>
          </a:xfrm>
          <a:prstGeom prst="rect">
            <a:avLst/>
          </a:prstGeom>
          <a:ln>
            <a:noFill/>
          </a:ln>
        </p:spPr>
      </p:pic>
      <p:pic>
        <p:nvPicPr>
          <p:cNvPr id="305" name="Google Shape;220;p14" descr=""/>
          <p:cNvPicPr/>
          <p:nvPr/>
        </p:nvPicPr>
        <p:blipFill>
          <a:blip r:embed="rId2"/>
          <a:stretch/>
        </p:blipFill>
        <p:spPr>
          <a:xfrm>
            <a:off x="2288520" y="2113200"/>
            <a:ext cx="771120" cy="342720"/>
          </a:xfrm>
          <a:prstGeom prst="rect">
            <a:avLst/>
          </a:prstGeom>
          <a:ln>
            <a:noFill/>
          </a:ln>
        </p:spPr>
      </p:pic>
      <p:pic>
        <p:nvPicPr>
          <p:cNvPr id="306" name="Google Shape;221;p14" descr=""/>
          <p:cNvPicPr/>
          <p:nvPr/>
        </p:nvPicPr>
        <p:blipFill>
          <a:blip r:embed="rId3"/>
          <a:stretch/>
        </p:blipFill>
        <p:spPr>
          <a:xfrm>
            <a:off x="2590200" y="2534760"/>
            <a:ext cx="1009440" cy="379800"/>
          </a:xfrm>
          <a:prstGeom prst="rect">
            <a:avLst/>
          </a:prstGeom>
          <a:ln>
            <a:noFill/>
          </a:ln>
        </p:spPr>
      </p:pic>
      <p:pic>
        <p:nvPicPr>
          <p:cNvPr id="307" name="Google Shape;222;p14" descr=""/>
          <p:cNvPicPr/>
          <p:nvPr/>
        </p:nvPicPr>
        <p:blipFill>
          <a:blip r:embed="rId4"/>
          <a:stretch/>
        </p:blipFill>
        <p:spPr>
          <a:xfrm>
            <a:off x="3157920" y="2184480"/>
            <a:ext cx="818640" cy="199800"/>
          </a:xfrm>
          <a:prstGeom prst="rect">
            <a:avLst/>
          </a:prstGeom>
          <a:ln>
            <a:noFill/>
          </a:ln>
        </p:spPr>
      </p:pic>
      <p:pic>
        <p:nvPicPr>
          <p:cNvPr id="308" name="Google Shape;223;p14" descr=""/>
          <p:cNvPicPr/>
          <p:nvPr/>
        </p:nvPicPr>
        <p:blipFill>
          <a:blip r:embed="rId5"/>
          <a:stretch/>
        </p:blipFill>
        <p:spPr>
          <a:xfrm>
            <a:off x="5582880" y="2161080"/>
            <a:ext cx="534240" cy="503640"/>
          </a:xfrm>
          <a:prstGeom prst="rect">
            <a:avLst/>
          </a:prstGeom>
          <a:ln>
            <a:noFill/>
          </a:ln>
        </p:spPr>
      </p:pic>
      <p:pic>
        <p:nvPicPr>
          <p:cNvPr id="309" name="Google Shape;224;p14" descr=""/>
          <p:cNvPicPr/>
          <p:nvPr/>
        </p:nvPicPr>
        <p:blipFill>
          <a:blip r:embed="rId6"/>
          <a:stretch/>
        </p:blipFill>
        <p:spPr>
          <a:xfrm>
            <a:off x="6377760" y="2147760"/>
            <a:ext cx="534240" cy="534240"/>
          </a:xfrm>
          <a:prstGeom prst="rect">
            <a:avLst/>
          </a:prstGeom>
          <a:ln>
            <a:noFill/>
          </a:ln>
        </p:spPr>
      </p:pic>
      <p:sp>
        <p:nvSpPr>
          <p:cNvPr id="310" name="CustomShape 2"/>
          <p:cNvSpPr/>
          <p:nvPr/>
        </p:nvSpPr>
        <p:spPr>
          <a:xfrm>
            <a:off x="1834200" y="1817280"/>
            <a:ext cx="2647080" cy="1398240"/>
          </a:xfrm>
          <a:prstGeom prst="ellipse">
            <a:avLst/>
          </a:prstGeom>
          <a:noFill/>
          <a:ln w="25560">
            <a:solidFill>
              <a:srgbClr val="ff0000"/>
            </a:solidFill>
            <a:round/>
          </a:ln>
        </p:spPr>
        <p:style>
          <a:lnRef idx="0"/>
          <a:fillRef idx="0"/>
          <a:effectRef idx="0"/>
          <a:fontRef idx="minor"/>
        </p:style>
      </p:sp>
      <p:sp>
        <p:nvSpPr>
          <p:cNvPr id="311" name="CustomShape 3"/>
          <p:cNvSpPr/>
          <p:nvPr/>
        </p:nvSpPr>
        <p:spPr>
          <a:xfrm>
            <a:off x="4970880" y="1835640"/>
            <a:ext cx="2647080" cy="1398240"/>
          </a:xfrm>
          <a:prstGeom prst="ellipse">
            <a:avLst/>
          </a:prstGeom>
          <a:noFill/>
          <a:ln w="25560">
            <a:solidFill>
              <a:srgbClr val="ff0000"/>
            </a:solidFill>
            <a:round/>
          </a:ln>
        </p:spPr>
        <p:style>
          <a:lnRef idx="0"/>
          <a:fillRef idx="0"/>
          <a:effectRef idx="0"/>
          <a:fontRef idx="minor"/>
        </p:style>
      </p:sp>
      <p:pic>
        <p:nvPicPr>
          <p:cNvPr id="312" name="Google Shape;227;p14" descr=""/>
          <p:cNvPicPr/>
          <p:nvPr/>
        </p:nvPicPr>
        <p:blipFill>
          <a:blip r:embed="rId7"/>
          <a:stretch/>
        </p:blipFill>
        <p:spPr>
          <a:xfrm>
            <a:off x="8286840" y="2052720"/>
            <a:ext cx="952200" cy="952200"/>
          </a:xfrm>
          <a:prstGeom prst="rect">
            <a:avLst/>
          </a:prstGeom>
          <a:ln>
            <a:noFill/>
          </a:ln>
        </p:spPr>
      </p:pic>
      <p:sp>
        <p:nvSpPr>
          <p:cNvPr id="313" name="CustomShape 4"/>
          <p:cNvSpPr/>
          <p:nvPr/>
        </p:nvSpPr>
        <p:spPr>
          <a:xfrm>
            <a:off x="8008920" y="1851480"/>
            <a:ext cx="1481400" cy="1398240"/>
          </a:xfrm>
          <a:prstGeom prst="ellipse">
            <a:avLst/>
          </a:prstGeom>
          <a:noFill/>
          <a:ln w="25560">
            <a:solidFill>
              <a:srgbClr val="ff0000"/>
            </a:solidFill>
            <a:round/>
          </a:ln>
        </p:spPr>
        <p:style>
          <a:lnRef idx="0"/>
          <a:fillRef idx="0"/>
          <a:effectRef idx="0"/>
          <a:fontRef idx="minor"/>
        </p:style>
      </p:sp>
      <p:pic>
        <p:nvPicPr>
          <p:cNvPr id="314" name="Google Shape;229;p14" descr=""/>
          <p:cNvPicPr/>
          <p:nvPr/>
        </p:nvPicPr>
        <p:blipFill>
          <a:blip r:embed="rId8"/>
          <a:stretch/>
        </p:blipFill>
        <p:spPr>
          <a:xfrm>
            <a:off x="5810040" y="3436200"/>
            <a:ext cx="890640" cy="667800"/>
          </a:xfrm>
          <a:prstGeom prst="rect">
            <a:avLst/>
          </a:prstGeom>
          <a:ln>
            <a:noFill/>
          </a:ln>
        </p:spPr>
      </p:pic>
      <p:pic>
        <p:nvPicPr>
          <p:cNvPr id="315" name="Google Shape;230;p14" descr=""/>
          <p:cNvPicPr/>
          <p:nvPr/>
        </p:nvPicPr>
        <p:blipFill>
          <a:blip r:embed="rId9"/>
          <a:stretch/>
        </p:blipFill>
        <p:spPr>
          <a:xfrm>
            <a:off x="8304120" y="3352320"/>
            <a:ext cx="890640" cy="667800"/>
          </a:xfrm>
          <a:prstGeom prst="rect">
            <a:avLst/>
          </a:prstGeom>
          <a:ln>
            <a:noFill/>
          </a:ln>
        </p:spPr>
      </p:pic>
      <p:pic>
        <p:nvPicPr>
          <p:cNvPr id="316" name="Google Shape;231;p14" descr=""/>
          <p:cNvPicPr/>
          <p:nvPr/>
        </p:nvPicPr>
        <p:blipFill>
          <a:blip r:embed="rId10"/>
          <a:stretch/>
        </p:blipFill>
        <p:spPr>
          <a:xfrm>
            <a:off x="2712600" y="3352320"/>
            <a:ext cx="890640" cy="667800"/>
          </a:xfrm>
          <a:prstGeom prst="rect">
            <a:avLst/>
          </a:prstGeom>
          <a:ln>
            <a:noFill/>
          </a:ln>
        </p:spPr>
      </p:pic>
      <p:pic>
        <p:nvPicPr>
          <p:cNvPr id="317" name="Google Shape;232;p14" descr=""/>
          <p:cNvPicPr/>
          <p:nvPr/>
        </p:nvPicPr>
        <p:blipFill>
          <a:blip r:embed="rId11"/>
          <a:stretch/>
        </p:blipFill>
        <p:spPr>
          <a:xfrm>
            <a:off x="5729400" y="2739600"/>
            <a:ext cx="1051920" cy="359640"/>
          </a:xfrm>
          <a:prstGeom prst="rect">
            <a:avLst/>
          </a:prstGeom>
          <a:ln>
            <a:noFill/>
          </a:ln>
        </p:spPr>
      </p:pic>
      <p:sp>
        <p:nvSpPr>
          <p:cNvPr id="318" name="CustomShape 5"/>
          <p:cNvSpPr/>
          <p:nvPr/>
        </p:nvSpPr>
        <p:spPr>
          <a:xfrm>
            <a:off x="4871880" y="1628640"/>
            <a:ext cx="2883600" cy="4392000"/>
          </a:xfrm>
          <a:prstGeom prst="roundRect">
            <a:avLst>
              <a:gd name="adj" fmla="val 16667"/>
            </a:avLst>
          </a:prstGeom>
          <a:noFill/>
          <a:ln w="127080">
            <a:solidFill>
              <a:srgbClr val="ffc000"/>
            </a:solidFill>
            <a:round/>
          </a:ln>
        </p:spPr>
        <p:style>
          <a:lnRef idx="0"/>
          <a:fillRef idx="0"/>
          <a:effectRef idx="0"/>
          <a:fontRef idx="minor"/>
        </p:style>
      </p:sp>
      <p:sp>
        <p:nvSpPr>
          <p:cNvPr id="319" name="CustomShape 6"/>
          <p:cNvSpPr/>
          <p:nvPr/>
        </p:nvSpPr>
        <p:spPr>
          <a:xfrm>
            <a:off x="2150640" y="4156920"/>
            <a:ext cx="2013840" cy="534240"/>
          </a:xfrm>
          <a:prstGeom prst="rect">
            <a:avLst/>
          </a:prstGeom>
          <a:noFill/>
          <a:ln>
            <a:noFill/>
          </a:ln>
        </p:spPr>
        <p:style>
          <a:lnRef idx="0"/>
          <a:fillRef idx="0"/>
          <a:effectRef idx="0"/>
          <a:fontRef idx="minor"/>
        </p:style>
        <p:txBody>
          <a:bodyPr tIns="91440" bIns="91440"/>
          <a:p>
            <a:pPr algn="ctr">
              <a:lnSpc>
                <a:spcPct val="100000"/>
              </a:lnSpc>
            </a:pPr>
            <a:r>
              <a:rPr b="0" lang="fr-FR" sz="2100" spc="-1" strike="noStrike">
                <a:solidFill>
                  <a:srgbClr val="ffffff"/>
                </a:solidFill>
                <a:latin typeface="Arial"/>
                <a:ea typeface="Arial"/>
              </a:rPr>
              <a:t>USD 30M/an</a:t>
            </a:r>
            <a:endParaRPr b="0" lang="fr-FR" sz="2100" spc="-1" strike="noStrike">
              <a:latin typeface="Arial"/>
            </a:endParaRPr>
          </a:p>
        </p:txBody>
      </p:sp>
      <p:sp>
        <p:nvSpPr>
          <p:cNvPr id="320" name="CustomShape 7"/>
          <p:cNvSpPr/>
          <p:nvPr/>
        </p:nvSpPr>
        <p:spPr>
          <a:xfrm>
            <a:off x="7755840" y="4156920"/>
            <a:ext cx="2013840" cy="534240"/>
          </a:xfrm>
          <a:prstGeom prst="rect">
            <a:avLst/>
          </a:prstGeom>
          <a:noFill/>
          <a:ln>
            <a:noFill/>
          </a:ln>
        </p:spPr>
        <p:style>
          <a:lnRef idx="0"/>
          <a:fillRef idx="0"/>
          <a:effectRef idx="0"/>
          <a:fontRef idx="minor"/>
        </p:style>
        <p:txBody>
          <a:bodyPr tIns="91440" bIns="91440"/>
          <a:p>
            <a:pPr algn="ctr">
              <a:lnSpc>
                <a:spcPct val="100000"/>
              </a:lnSpc>
            </a:pPr>
            <a:r>
              <a:rPr b="0" lang="fr-FR" sz="2100" spc="-1" strike="noStrike">
                <a:solidFill>
                  <a:srgbClr val="ffffff"/>
                </a:solidFill>
                <a:latin typeface="Arial"/>
                <a:ea typeface="Arial"/>
              </a:rPr>
              <a:t>USD 25M/an</a:t>
            </a:r>
            <a:endParaRPr b="0" lang="fr-FR" sz="2100" spc="-1" strike="noStrike">
              <a:latin typeface="Arial"/>
            </a:endParaRPr>
          </a:p>
        </p:txBody>
      </p:sp>
      <p:sp>
        <p:nvSpPr>
          <p:cNvPr id="321" name="CustomShape 8"/>
          <p:cNvSpPr/>
          <p:nvPr/>
        </p:nvSpPr>
        <p:spPr>
          <a:xfrm>
            <a:off x="5287680" y="4156920"/>
            <a:ext cx="2013840" cy="534240"/>
          </a:xfrm>
          <a:prstGeom prst="rect">
            <a:avLst/>
          </a:prstGeom>
          <a:noFill/>
          <a:ln>
            <a:noFill/>
          </a:ln>
        </p:spPr>
        <p:style>
          <a:lnRef idx="0"/>
          <a:fillRef idx="0"/>
          <a:effectRef idx="0"/>
          <a:fontRef idx="minor"/>
        </p:style>
        <p:txBody>
          <a:bodyPr tIns="91440" bIns="91440"/>
          <a:p>
            <a:pPr algn="ctr">
              <a:lnSpc>
                <a:spcPct val="100000"/>
              </a:lnSpc>
            </a:pPr>
            <a:r>
              <a:rPr b="0" lang="fr-FR" sz="2100" spc="-1" strike="noStrike">
                <a:solidFill>
                  <a:srgbClr val="ffffff"/>
                </a:solidFill>
                <a:latin typeface="Arial"/>
                <a:ea typeface="Arial"/>
              </a:rPr>
              <a:t>EUR 3M/an</a:t>
            </a:r>
            <a:endParaRPr b="0" lang="fr-FR" sz="21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479520" y="116640"/>
            <a:ext cx="1087344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Comparatif des offres clients sur le marché français </a:t>
            </a:r>
            <a:endParaRPr b="0" lang="fr-FR" sz="3600" spc="-1" strike="noStrike">
              <a:solidFill>
                <a:srgbClr val="000000"/>
              </a:solidFill>
              <a:latin typeface="Arial"/>
            </a:endParaRPr>
          </a:p>
        </p:txBody>
      </p:sp>
      <p:pic>
        <p:nvPicPr>
          <p:cNvPr id="323" name="Google Shape;243;p15" descr=""/>
          <p:cNvPicPr/>
          <p:nvPr/>
        </p:nvPicPr>
        <p:blipFill>
          <a:blip r:embed="rId1"/>
          <a:stretch/>
        </p:blipFill>
        <p:spPr>
          <a:xfrm>
            <a:off x="2682000" y="1114560"/>
            <a:ext cx="6726240" cy="5743080"/>
          </a:xfrm>
          <a:prstGeom prst="rect">
            <a:avLst/>
          </a:prstGeom>
          <a:ln>
            <a:noFill/>
          </a:ln>
        </p:spPr>
      </p:pic>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479520" y="116640"/>
            <a:ext cx="921744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BiOte face à l’environnement concurrentiel </a:t>
            </a:r>
            <a:endParaRPr b="0" lang="fr-FR" sz="3600" spc="-1" strike="noStrike">
              <a:solidFill>
                <a:srgbClr val="000000"/>
              </a:solidFill>
              <a:latin typeface="Arial"/>
            </a:endParaRPr>
          </a:p>
        </p:txBody>
      </p:sp>
      <p:pic>
        <p:nvPicPr>
          <p:cNvPr id="325" name="Google Shape;249;p16" descr=""/>
          <p:cNvPicPr/>
          <p:nvPr/>
        </p:nvPicPr>
        <p:blipFill>
          <a:blip r:embed="rId1"/>
          <a:stretch/>
        </p:blipFill>
        <p:spPr>
          <a:xfrm>
            <a:off x="695520" y="1196640"/>
            <a:ext cx="10944720" cy="525636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263520" y="1845000"/>
            <a:ext cx="8352720" cy="3524760"/>
          </a:xfrm>
          <a:prstGeom prst="rect">
            <a:avLst/>
          </a:prstGeom>
          <a:noFill/>
          <a:ln>
            <a:noFill/>
          </a:ln>
        </p:spPr>
        <p:style>
          <a:lnRef idx="0"/>
          <a:fillRef idx="0"/>
          <a:effectRef idx="0"/>
          <a:fontRef idx="minor"/>
        </p:style>
        <p:txBody>
          <a:bodyPr anchor="ctr"/>
          <a:p>
            <a:pPr algn="ctr">
              <a:lnSpc>
                <a:spcPct val="100000"/>
              </a:lnSpc>
            </a:pPr>
            <a:r>
              <a:rPr b="1" lang="fr-FR" sz="5100" spc="-1" strike="noStrike">
                <a:solidFill>
                  <a:srgbClr val="ffffff"/>
                </a:solidFill>
                <a:latin typeface="Malgun Gothic"/>
                <a:ea typeface="Malgun Gothic"/>
              </a:rPr>
              <a:t>Business Model</a:t>
            </a:r>
            <a:endParaRPr b="0" lang="fr-FR" sz="51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479520" y="15768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Offres Clients:</a:t>
            </a:r>
            <a:endParaRPr b="0" lang="fr-FR" sz="3600" spc="-1" strike="noStrike">
              <a:solidFill>
                <a:srgbClr val="000000"/>
              </a:solidFill>
              <a:latin typeface="Arial"/>
            </a:endParaRPr>
          </a:p>
        </p:txBody>
      </p:sp>
      <p:sp>
        <p:nvSpPr>
          <p:cNvPr id="328" name="CustomShape 2"/>
          <p:cNvSpPr/>
          <p:nvPr/>
        </p:nvSpPr>
        <p:spPr>
          <a:xfrm>
            <a:off x="1042920" y="1713600"/>
            <a:ext cx="6858000" cy="567000"/>
          </a:xfrm>
          <a:prstGeom prst="rect">
            <a:avLst/>
          </a:prstGeom>
          <a:noFill/>
          <a:ln>
            <a:noFill/>
          </a:ln>
        </p:spPr>
        <p:style>
          <a:lnRef idx="0"/>
          <a:fillRef idx="0"/>
          <a:effectRef idx="0"/>
          <a:fontRef idx="minor"/>
        </p:style>
        <p:txBody>
          <a:bodyPr/>
          <a:p>
            <a:pPr>
              <a:lnSpc>
                <a:spcPct val="100000"/>
              </a:lnSpc>
              <a:spcBef>
                <a:spcPts val="799"/>
              </a:spcBef>
            </a:pPr>
            <a:r>
              <a:rPr b="0" i="1" lang="fr-FR" sz="4000" spc="-1" strike="noStrike">
                <a:solidFill>
                  <a:srgbClr val="0b334c"/>
                </a:solidFill>
                <a:latin typeface="Calibri"/>
                <a:ea typeface="Calibri"/>
              </a:rPr>
              <a:t>1. Kit d’analyse + résultats: </a:t>
            </a:r>
            <a:r>
              <a:rPr b="1" i="1" lang="fr-FR" sz="4000" spc="-1" strike="noStrike">
                <a:solidFill>
                  <a:srgbClr val="0b334c"/>
                </a:solidFill>
                <a:latin typeface="Calibri"/>
                <a:ea typeface="Calibri"/>
              </a:rPr>
              <a:t>99€</a:t>
            </a:r>
            <a:endParaRPr b="0" lang="fr-FR" sz="4000" spc="-1" strike="noStrike">
              <a:latin typeface="Arial"/>
            </a:endParaRPr>
          </a:p>
          <a:p>
            <a:pPr marL="373320">
              <a:lnSpc>
                <a:spcPct val="100000"/>
              </a:lnSpc>
              <a:spcBef>
                <a:spcPts val="400"/>
              </a:spcBef>
            </a:pPr>
            <a:endParaRPr b="0" lang="fr-FR" sz="4000" spc="-1" strike="noStrike">
              <a:latin typeface="Arial"/>
            </a:endParaRPr>
          </a:p>
        </p:txBody>
      </p:sp>
      <p:pic>
        <p:nvPicPr>
          <p:cNvPr id="329" name="Google Shape;262;p18" descr=""/>
          <p:cNvPicPr/>
          <p:nvPr/>
        </p:nvPicPr>
        <p:blipFill>
          <a:blip r:embed="rId1"/>
          <a:stretch/>
        </p:blipFill>
        <p:spPr>
          <a:xfrm>
            <a:off x="7901280" y="1182240"/>
            <a:ext cx="1564920" cy="2197800"/>
          </a:xfrm>
          <a:prstGeom prst="rect">
            <a:avLst/>
          </a:prstGeom>
          <a:ln>
            <a:noFill/>
          </a:ln>
        </p:spPr>
      </p:pic>
      <p:pic>
        <p:nvPicPr>
          <p:cNvPr id="330" name="Google Shape;263;p18" descr=""/>
          <p:cNvPicPr/>
          <p:nvPr/>
        </p:nvPicPr>
        <p:blipFill>
          <a:blip r:embed="rId2"/>
          <a:stretch/>
        </p:blipFill>
        <p:spPr>
          <a:xfrm>
            <a:off x="767520" y="3861000"/>
            <a:ext cx="2304000" cy="2232000"/>
          </a:xfrm>
          <a:prstGeom prst="rect">
            <a:avLst/>
          </a:prstGeom>
          <a:ln>
            <a:noFill/>
          </a:ln>
        </p:spPr>
      </p:pic>
      <p:sp>
        <p:nvSpPr>
          <p:cNvPr id="331" name="CustomShape 3"/>
          <p:cNvSpPr/>
          <p:nvPr/>
        </p:nvSpPr>
        <p:spPr>
          <a:xfrm>
            <a:off x="3287520" y="3795840"/>
            <a:ext cx="8136720" cy="1561320"/>
          </a:xfrm>
          <a:prstGeom prst="rect">
            <a:avLst/>
          </a:prstGeom>
          <a:noFill/>
          <a:ln>
            <a:noFill/>
          </a:ln>
        </p:spPr>
        <p:style>
          <a:lnRef idx="0"/>
          <a:fillRef idx="0"/>
          <a:effectRef idx="0"/>
          <a:fontRef idx="minor"/>
        </p:style>
        <p:txBody>
          <a:bodyPr/>
          <a:p>
            <a:pPr>
              <a:lnSpc>
                <a:spcPct val="100000"/>
              </a:lnSpc>
              <a:spcBef>
                <a:spcPts val="799"/>
              </a:spcBef>
            </a:pPr>
            <a:r>
              <a:rPr b="0" i="1" lang="fr-FR" sz="4000" spc="-1" strike="noStrike">
                <a:solidFill>
                  <a:srgbClr val="0b334c"/>
                </a:solidFill>
                <a:latin typeface="Calibri"/>
                <a:ea typeface="Calibri"/>
              </a:rPr>
              <a:t>2. Abonnement premium: </a:t>
            </a:r>
            <a:endParaRPr b="0" lang="fr-FR" sz="4000" spc="-1" strike="noStrike">
              <a:latin typeface="Arial"/>
            </a:endParaRPr>
          </a:p>
          <a:p>
            <a:pPr marL="373320">
              <a:lnSpc>
                <a:spcPct val="100000"/>
              </a:lnSpc>
              <a:spcBef>
                <a:spcPts val="799"/>
              </a:spcBef>
            </a:pPr>
            <a:r>
              <a:rPr b="1" i="1" lang="fr-FR" sz="4000" spc="-1" strike="noStrike">
                <a:solidFill>
                  <a:srgbClr val="0b334c"/>
                </a:solidFill>
                <a:latin typeface="Calibri"/>
                <a:ea typeface="Calibri"/>
              </a:rPr>
              <a:t>19€ /mois</a:t>
            </a:r>
            <a:r>
              <a:rPr b="0" i="1" lang="fr-FR" sz="4000" spc="-1" strike="noStrike">
                <a:solidFill>
                  <a:srgbClr val="0b334c"/>
                </a:solidFill>
                <a:latin typeface="Calibri"/>
                <a:ea typeface="Calibri"/>
              </a:rPr>
              <a:t> sans engagement</a:t>
            </a:r>
            <a:endParaRPr b="0" lang="fr-FR" sz="4000" spc="-1" strike="noStrike">
              <a:latin typeface="Arial"/>
            </a:endParaRPr>
          </a:p>
          <a:p>
            <a:pPr marL="373320" indent="-372960">
              <a:lnSpc>
                <a:spcPct val="100000"/>
              </a:lnSpc>
              <a:spcBef>
                <a:spcPts val="799"/>
              </a:spcBef>
              <a:buClr>
                <a:srgbClr val="0b334c"/>
              </a:buClr>
              <a:buFont typeface="Arial"/>
              <a:buChar char="-"/>
            </a:pPr>
            <a:r>
              <a:rPr b="0" i="1" lang="fr-FR" sz="4000" spc="-1" strike="noStrike">
                <a:solidFill>
                  <a:srgbClr val="0b334c"/>
                </a:solidFill>
                <a:latin typeface="Calibri"/>
                <a:ea typeface="Calibri"/>
              </a:rPr>
              <a:t>suivi individualisé sur appli</a:t>
            </a:r>
            <a:endParaRPr b="0" lang="fr-FR" sz="4000" spc="-1" strike="noStrike">
              <a:latin typeface="Arial"/>
            </a:endParaRPr>
          </a:p>
          <a:p>
            <a:pPr>
              <a:lnSpc>
                <a:spcPct val="100000"/>
              </a:lnSpc>
              <a:spcBef>
                <a:spcPts val="799"/>
              </a:spcBef>
            </a:pPr>
            <a:endParaRPr b="0" lang="fr-FR" sz="40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483480" y="11808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Sources de revenus supplémentaires:</a:t>
            </a:r>
            <a:endParaRPr b="0" lang="fr-FR" sz="3600" spc="-1" strike="noStrike">
              <a:solidFill>
                <a:srgbClr val="000000"/>
              </a:solidFill>
              <a:latin typeface="Arial"/>
            </a:endParaRPr>
          </a:p>
        </p:txBody>
      </p:sp>
      <p:sp>
        <p:nvSpPr>
          <p:cNvPr id="333" name="CustomShape 2"/>
          <p:cNvSpPr/>
          <p:nvPr/>
        </p:nvSpPr>
        <p:spPr>
          <a:xfrm>
            <a:off x="1343520" y="1708560"/>
            <a:ext cx="7265520" cy="1325880"/>
          </a:xfrm>
          <a:prstGeom prst="rect">
            <a:avLst/>
          </a:prstGeom>
          <a:noFill/>
          <a:ln>
            <a:noFill/>
          </a:ln>
        </p:spPr>
        <p:style>
          <a:lnRef idx="0"/>
          <a:fillRef idx="0"/>
          <a:effectRef idx="0"/>
          <a:fontRef idx="minor"/>
        </p:style>
        <p:txBody>
          <a:bodyPr/>
          <a:p>
            <a:pPr marL="743040" indent="-742680">
              <a:lnSpc>
                <a:spcPct val="100000"/>
              </a:lnSpc>
              <a:spcBef>
                <a:spcPts val="561"/>
              </a:spcBef>
              <a:buClr>
                <a:srgbClr val="0b334c"/>
              </a:buClr>
              <a:buFont typeface="Arial"/>
              <a:buAutoNum type="arabicPeriod"/>
            </a:pPr>
            <a:r>
              <a:rPr b="0" i="1" lang="fr-FR" sz="2800" spc="-1" strike="noStrike">
                <a:solidFill>
                  <a:srgbClr val="0b334c"/>
                </a:solidFill>
                <a:latin typeface="Calibri"/>
                <a:ea typeface="Calibri"/>
              </a:rPr>
              <a:t>B2B: Fournisseurs d’études statistiques, </a:t>
            </a:r>
            <a:endParaRPr b="0" lang="fr-FR" sz="2800" spc="-1" strike="noStrike">
              <a:latin typeface="Arial"/>
            </a:endParaRPr>
          </a:p>
          <a:p>
            <a:pPr>
              <a:lnSpc>
                <a:spcPct val="100000"/>
              </a:lnSpc>
              <a:spcBef>
                <a:spcPts val="561"/>
              </a:spcBef>
            </a:pPr>
            <a:r>
              <a:rPr b="0" i="1" lang="fr-FR" sz="2800" spc="-1" strike="noStrike">
                <a:solidFill>
                  <a:srgbClr val="0b334c"/>
                </a:solidFill>
                <a:latin typeface="Calibri"/>
                <a:ea typeface="Calibri"/>
              </a:rPr>
              <a:t>conseil pour l’industrie agro-alimentaire</a:t>
            </a:r>
            <a:endParaRPr b="0" lang="fr-FR" sz="2800" spc="-1" strike="noStrike">
              <a:latin typeface="Arial"/>
            </a:endParaRPr>
          </a:p>
        </p:txBody>
      </p:sp>
      <p:pic>
        <p:nvPicPr>
          <p:cNvPr id="334" name="Google Shape;272;p19" descr=""/>
          <p:cNvPicPr/>
          <p:nvPr/>
        </p:nvPicPr>
        <p:blipFill>
          <a:blip r:embed="rId1"/>
          <a:stretch/>
        </p:blipFill>
        <p:spPr>
          <a:xfrm>
            <a:off x="7824240" y="1500120"/>
            <a:ext cx="2628720" cy="1742760"/>
          </a:xfrm>
          <a:prstGeom prst="rect">
            <a:avLst/>
          </a:prstGeom>
          <a:ln>
            <a:noFill/>
          </a:ln>
        </p:spPr>
      </p:pic>
      <p:pic>
        <p:nvPicPr>
          <p:cNvPr id="335" name="Google Shape;273;p19" descr=""/>
          <p:cNvPicPr/>
          <p:nvPr/>
        </p:nvPicPr>
        <p:blipFill>
          <a:blip r:embed="rId2"/>
          <a:stretch/>
        </p:blipFill>
        <p:spPr>
          <a:xfrm>
            <a:off x="407520" y="4031640"/>
            <a:ext cx="3096000" cy="2061360"/>
          </a:xfrm>
          <a:prstGeom prst="rect">
            <a:avLst/>
          </a:prstGeom>
          <a:ln>
            <a:noFill/>
          </a:ln>
        </p:spPr>
      </p:pic>
      <p:sp>
        <p:nvSpPr>
          <p:cNvPr id="336" name="CustomShape 3"/>
          <p:cNvSpPr/>
          <p:nvPr/>
        </p:nvSpPr>
        <p:spPr>
          <a:xfrm>
            <a:off x="3503880" y="4625280"/>
            <a:ext cx="7128360" cy="1048320"/>
          </a:xfrm>
          <a:prstGeom prst="rect">
            <a:avLst/>
          </a:prstGeom>
          <a:noFill/>
          <a:ln>
            <a:noFill/>
          </a:ln>
        </p:spPr>
        <p:style>
          <a:lnRef idx="0"/>
          <a:fillRef idx="0"/>
          <a:effectRef idx="0"/>
          <a:fontRef idx="minor"/>
        </p:style>
        <p:txBody>
          <a:bodyPr/>
          <a:p>
            <a:pPr>
              <a:lnSpc>
                <a:spcPct val="100000"/>
              </a:lnSpc>
              <a:spcBef>
                <a:spcPts val="479"/>
              </a:spcBef>
            </a:pPr>
            <a:r>
              <a:rPr b="0" i="1" lang="fr-FR" sz="2400" spc="-1" strike="noStrike">
                <a:solidFill>
                  <a:srgbClr val="0b334c"/>
                </a:solidFill>
                <a:latin typeface="Calibri"/>
                <a:ea typeface="Calibri"/>
              </a:rPr>
              <a:t>2. Revenu séminaires et interventions médiatiques.</a:t>
            </a:r>
            <a:endParaRPr b="0" lang="fr-FR" sz="24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263520" y="1845000"/>
            <a:ext cx="8352720" cy="3524760"/>
          </a:xfrm>
          <a:prstGeom prst="rect">
            <a:avLst/>
          </a:prstGeom>
          <a:noFill/>
          <a:ln>
            <a:noFill/>
          </a:ln>
        </p:spPr>
        <p:style>
          <a:lnRef idx="0"/>
          <a:fillRef idx="0"/>
          <a:effectRef idx="0"/>
          <a:fontRef idx="minor"/>
        </p:style>
        <p:txBody>
          <a:bodyPr anchor="ctr"/>
          <a:p>
            <a:pPr algn="ctr">
              <a:lnSpc>
                <a:spcPct val="100000"/>
              </a:lnSpc>
            </a:pPr>
            <a:r>
              <a:rPr b="1" lang="fr-FR" sz="5100" spc="-1" strike="noStrike">
                <a:solidFill>
                  <a:srgbClr val="ffffff"/>
                </a:solidFill>
                <a:latin typeface="Malgun Gothic"/>
                <a:ea typeface="Malgun Gothic"/>
              </a:rPr>
              <a:t>Mission de l’entreprise</a:t>
            </a:r>
            <a:endParaRPr b="0" lang="fr-FR" sz="5100" spc="-1" strike="noStrike">
              <a:latin typeface="Arial"/>
            </a:endParaRPr>
          </a:p>
          <a:p>
            <a:pPr algn="ctr">
              <a:lnSpc>
                <a:spcPct val="100000"/>
              </a:lnSpc>
            </a:pPr>
            <a:r>
              <a:rPr b="1" lang="fr-FR" sz="5100" spc="-1" strike="noStrike">
                <a:solidFill>
                  <a:srgbClr val="ffffff"/>
                </a:solidFill>
                <a:latin typeface="Malgun Gothic"/>
                <a:ea typeface="Malgun Gothic"/>
              </a:rPr>
              <a:t>&amp;</a:t>
            </a:r>
            <a:endParaRPr b="0" lang="fr-FR" sz="5100" spc="-1" strike="noStrike">
              <a:latin typeface="Arial"/>
            </a:endParaRPr>
          </a:p>
          <a:p>
            <a:pPr algn="ctr">
              <a:lnSpc>
                <a:spcPct val="100000"/>
              </a:lnSpc>
            </a:pPr>
            <a:r>
              <a:rPr b="1" lang="fr-FR" sz="5100" spc="-1" strike="noStrike">
                <a:solidFill>
                  <a:srgbClr val="ffffff"/>
                </a:solidFill>
                <a:latin typeface="Malgun Gothic"/>
                <a:ea typeface="Malgun Gothic"/>
              </a:rPr>
              <a:t> </a:t>
            </a:r>
            <a:r>
              <a:rPr b="1" lang="fr-FR" sz="5100" spc="-1" strike="noStrike">
                <a:solidFill>
                  <a:srgbClr val="ffffff"/>
                </a:solidFill>
                <a:latin typeface="Malgun Gothic"/>
                <a:ea typeface="Malgun Gothic"/>
              </a:rPr>
              <a:t>Contexte</a:t>
            </a:r>
            <a:endParaRPr b="0" lang="fr-FR" sz="51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479520" y="152280"/>
            <a:ext cx="993744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Stratégie de commercialisation / Marketing</a:t>
            </a:r>
            <a:endParaRPr b="0" lang="fr-FR" sz="3600" spc="-1" strike="noStrike">
              <a:solidFill>
                <a:srgbClr val="000000"/>
              </a:solidFill>
              <a:latin typeface="Arial"/>
            </a:endParaRPr>
          </a:p>
        </p:txBody>
      </p:sp>
      <p:sp>
        <p:nvSpPr>
          <p:cNvPr id="338" name="CustomShape 2"/>
          <p:cNvSpPr/>
          <p:nvPr/>
        </p:nvSpPr>
        <p:spPr>
          <a:xfrm>
            <a:off x="1415520" y="2277000"/>
            <a:ext cx="5895000" cy="674280"/>
          </a:xfrm>
          <a:prstGeom prst="rect">
            <a:avLst/>
          </a:prstGeom>
          <a:noFill/>
          <a:ln>
            <a:noFill/>
          </a:ln>
        </p:spPr>
        <p:style>
          <a:lnRef idx="0"/>
          <a:fillRef idx="0"/>
          <a:effectRef idx="0"/>
          <a:fontRef idx="minor"/>
        </p:style>
        <p:txBody>
          <a:bodyPr tIns="91440" bIns="91440"/>
          <a:p>
            <a:pPr>
              <a:lnSpc>
                <a:spcPct val="100000"/>
              </a:lnSpc>
            </a:pPr>
            <a:r>
              <a:rPr b="1" lang="fr-FR" sz="2300" spc="-1" strike="noStrike">
                <a:solidFill>
                  <a:srgbClr val="000000"/>
                </a:solidFill>
                <a:latin typeface="Arial"/>
                <a:ea typeface="Arial"/>
              </a:rPr>
              <a:t> </a:t>
            </a:r>
            <a:r>
              <a:rPr b="1" lang="fr-FR" sz="2300" spc="-1" strike="noStrike">
                <a:solidFill>
                  <a:srgbClr val="000000"/>
                </a:solidFill>
                <a:latin typeface="Arial"/>
                <a:ea typeface="Arial"/>
              </a:rPr>
              <a:t>Réseaux sociaux: </a:t>
            </a:r>
            <a:endParaRPr b="0" lang="fr-FR" sz="2300" spc="-1" strike="noStrike">
              <a:latin typeface="Arial"/>
            </a:endParaRPr>
          </a:p>
          <a:p>
            <a:pPr>
              <a:lnSpc>
                <a:spcPct val="100000"/>
              </a:lnSpc>
            </a:pPr>
            <a:r>
              <a:rPr b="1" lang="fr-FR" sz="2300" spc="-1" strike="noStrike">
                <a:solidFill>
                  <a:srgbClr val="000000"/>
                </a:solidFill>
                <a:latin typeface="Arial"/>
                <a:ea typeface="Arial"/>
              </a:rPr>
              <a:t>chaînes, posts, vidéos</a:t>
            </a:r>
            <a:endParaRPr b="0" lang="fr-FR" sz="2300" spc="-1" strike="noStrike">
              <a:latin typeface="Arial"/>
            </a:endParaRPr>
          </a:p>
        </p:txBody>
      </p:sp>
      <p:pic>
        <p:nvPicPr>
          <p:cNvPr id="339" name="Google Shape;282;p20" descr=""/>
          <p:cNvPicPr/>
          <p:nvPr/>
        </p:nvPicPr>
        <p:blipFill>
          <a:blip r:embed="rId1"/>
          <a:stretch/>
        </p:blipFill>
        <p:spPr>
          <a:xfrm>
            <a:off x="6924240" y="2868120"/>
            <a:ext cx="4283640" cy="3224160"/>
          </a:xfrm>
          <a:prstGeom prst="rect">
            <a:avLst/>
          </a:prstGeom>
          <a:ln>
            <a:noFill/>
          </a:ln>
        </p:spPr>
      </p:pic>
      <p:sp>
        <p:nvSpPr>
          <p:cNvPr id="340" name="CustomShape 3"/>
          <p:cNvSpPr/>
          <p:nvPr/>
        </p:nvSpPr>
        <p:spPr>
          <a:xfrm>
            <a:off x="6842880" y="2465640"/>
            <a:ext cx="4283640" cy="674280"/>
          </a:xfrm>
          <a:prstGeom prst="rect">
            <a:avLst/>
          </a:prstGeom>
          <a:noFill/>
          <a:ln>
            <a:noFill/>
          </a:ln>
        </p:spPr>
        <p:style>
          <a:lnRef idx="0"/>
          <a:fillRef idx="0"/>
          <a:effectRef idx="0"/>
          <a:fontRef idx="minor"/>
        </p:style>
        <p:txBody>
          <a:bodyPr tIns="91440" bIns="91440"/>
          <a:p>
            <a:pPr>
              <a:lnSpc>
                <a:spcPct val="100000"/>
              </a:lnSpc>
            </a:pPr>
            <a:r>
              <a:rPr b="1" lang="fr-FR" sz="2300" spc="-1" strike="noStrike">
                <a:solidFill>
                  <a:srgbClr val="000000"/>
                </a:solidFill>
                <a:latin typeface="Arial"/>
                <a:ea typeface="Arial"/>
              </a:rPr>
              <a:t> </a:t>
            </a:r>
            <a:r>
              <a:rPr b="1" lang="fr-FR" sz="2300" spc="-1" strike="noStrike">
                <a:solidFill>
                  <a:srgbClr val="000000"/>
                </a:solidFill>
                <a:latin typeface="Arial"/>
                <a:ea typeface="Arial"/>
              </a:rPr>
              <a:t>Marketing d’influence </a:t>
            </a:r>
            <a:endParaRPr b="0" lang="fr-FR" sz="2300" spc="-1" strike="noStrike">
              <a:latin typeface="Arial"/>
            </a:endParaRPr>
          </a:p>
        </p:txBody>
      </p:sp>
      <p:sp>
        <p:nvSpPr>
          <p:cNvPr id="341" name="CustomShape 4"/>
          <p:cNvSpPr/>
          <p:nvPr/>
        </p:nvSpPr>
        <p:spPr>
          <a:xfrm>
            <a:off x="4955040" y="3852720"/>
            <a:ext cx="1468440" cy="750960"/>
          </a:xfrm>
          <a:prstGeom prst="leftRightArrow">
            <a:avLst>
              <a:gd name="adj1" fmla="val 50000"/>
              <a:gd name="adj2" fmla="val 50000"/>
            </a:avLst>
          </a:prstGeom>
          <a:solidFill>
            <a:srgbClr val="ffd966"/>
          </a:solidFill>
          <a:ln w="9360">
            <a:solidFill>
              <a:srgbClr val="ffd966"/>
            </a:solidFill>
            <a:round/>
          </a:ln>
        </p:spPr>
        <p:style>
          <a:lnRef idx="0"/>
          <a:fillRef idx="0"/>
          <a:effectRef idx="0"/>
          <a:fontRef idx="minor"/>
        </p:style>
      </p:sp>
      <p:pic>
        <p:nvPicPr>
          <p:cNvPr id="342" name="Google Shape;285;p20" descr=""/>
          <p:cNvPicPr/>
          <p:nvPr/>
        </p:nvPicPr>
        <p:blipFill>
          <a:blip r:embed="rId2"/>
          <a:stretch/>
        </p:blipFill>
        <p:spPr>
          <a:xfrm>
            <a:off x="3525480" y="4887000"/>
            <a:ext cx="861480" cy="891000"/>
          </a:xfrm>
          <a:prstGeom prst="rect">
            <a:avLst/>
          </a:prstGeom>
          <a:ln>
            <a:noFill/>
          </a:ln>
        </p:spPr>
      </p:pic>
      <p:pic>
        <p:nvPicPr>
          <p:cNvPr id="343" name="Google Shape;286;p20" descr=""/>
          <p:cNvPicPr/>
          <p:nvPr/>
        </p:nvPicPr>
        <p:blipFill>
          <a:blip r:embed="rId3"/>
          <a:stretch/>
        </p:blipFill>
        <p:spPr>
          <a:xfrm>
            <a:off x="3908880" y="3619080"/>
            <a:ext cx="674280" cy="674280"/>
          </a:xfrm>
          <a:prstGeom prst="rect">
            <a:avLst/>
          </a:prstGeom>
          <a:ln>
            <a:noFill/>
          </a:ln>
        </p:spPr>
      </p:pic>
      <p:pic>
        <p:nvPicPr>
          <p:cNvPr id="344" name="Google Shape;287;p20" descr=""/>
          <p:cNvPicPr/>
          <p:nvPr/>
        </p:nvPicPr>
        <p:blipFill>
          <a:blip r:embed="rId4"/>
          <a:srcRect l="71971" t="0" r="0" b="0"/>
          <a:stretch/>
        </p:blipFill>
        <p:spPr>
          <a:xfrm>
            <a:off x="1389960" y="3881520"/>
            <a:ext cx="638280" cy="618480"/>
          </a:xfrm>
          <a:prstGeom prst="rect">
            <a:avLst/>
          </a:prstGeom>
          <a:ln>
            <a:noFill/>
          </a:ln>
        </p:spPr>
      </p:pic>
      <p:pic>
        <p:nvPicPr>
          <p:cNvPr id="345" name="Google Shape;288;p20" descr=""/>
          <p:cNvPicPr/>
          <p:nvPr/>
        </p:nvPicPr>
        <p:blipFill>
          <a:blip r:embed="rId5"/>
          <a:stretch/>
        </p:blipFill>
        <p:spPr>
          <a:xfrm>
            <a:off x="2644200" y="3173400"/>
            <a:ext cx="674280" cy="474840"/>
          </a:xfrm>
          <a:prstGeom prst="rect">
            <a:avLst/>
          </a:prstGeom>
          <a:ln>
            <a:noFill/>
          </a:ln>
        </p:spPr>
      </p:pic>
      <p:pic>
        <p:nvPicPr>
          <p:cNvPr id="346" name="Google Shape;289;p20" descr=""/>
          <p:cNvPicPr/>
          <p:nvPr/>
        </p:nvPicPr>
        <p:blipFill>
          <a:blip r:embed="rId6"/>
          <a:stretch/>
        </p:blipFill>
        <p:spPr>
          <a:xfrm>
            <a:off x="1826280" y="4973040"/>
            <a:ext cx="861480" cy="861480"/>
          </a:xfrm>
          <a:prstGeom prst="rect">
            <a:avLst/>
          </a:prstGeom>
          <a:ln>
            <a:noFill/>
          </a:ln>
        </p:spPr>
      </p:pic>
      <p:pic>
        <p:nvPicPr>
          <p:cNvPr id="347" name="Google Shape;290;p20" descr=""/>
          <p:cNvPicPr/>
          <p:nvPr/>
        </p:nvPicPr>
        <p:blipFill>
          <a:blip r:embed="rId7"/>
          <a:stretch/>
        </p:blipFill>
        <p:spPr>
          <a:xfrm>
            <a:off x="2588400" y="4136400"/>
            <a:ext cx="1017000" cy="618480"/>
          </a:xfrm>
          <a:prstGeom prst="rect">
            <a:avLst/>
          </a:prstGeom>
          <a:ln>
            <a:noFill/>
          </a:ln>
        </p:spPr>
      </p:pic>
      <p:sp>
        <p:nvSpPr>
          <p:cNvPr id="348" name="CustomShape 5"/>
          <p:cNvSpPr/>
          <p:nvPr/>
        </p:nvSpPr>
        <p:spPr>
          <a:xfrm>
            <a:off x="191520" y="1219320"/>
            <a:ext cx="5993280" cy="1188360"/>
          </a:xfrm>
          <a:prstGeom prst="rect">
            <a:avLst/>
          </a:prstGeom>
          <a:noFill/>
          <a:ln>
            <a:noFill/>
          </a:ln>
        </p:spPr>
        <p:style>
          <a:lnRef idx="0"/>
          <a:fillRef idx="0"/>
          <a:effectRef idx="0"/>
          <a:fontRef idx="minor"/>
        </p:style>
        <p:txBody>
          <a:bodyPr/>
          <a:p>
            <a:pPr>
              <a:lnSpc>
                <a:spcPct val="100000"/>
              </a:lnSpc>
            </a:pPr>
            <a:r>
              <a:rPr b="1" lang="fr-FR" sz="3600" spc="-1" strike="noStrike">
                <a:solidFill>
                  <a:srgbClr val="ffffff"/>
                </a:solidFill>
                <a:latin typeface="Calibri"/>
                <a:ea typeface="Calibri"/>
              </a:rPr>
              <a:t>tout le monde a un microbiote!</a:t>
            </a:r>
            <a:endParaRPr b="0" lang="fr-FR" sz="36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Shape 1"/>
          <p:cNvSpPr txBox="1"/>
          <p:nvPr/>
        </p:nvSpPr>
        <p:spPr>
          <a:xfrm>
            <a:off x="479520" y="129240"/>
            <a:ext cx="1065744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Stratégie de commercialisation / Marketing</a:t>
            </a:r>
            <a:endParaRPr b="0" lang="fr-FR" sz="3600" spc="-1" strike="noStrike">
              <a:solidFill>
                <a:srgbClr val="000000"/>
              </a:solidFill>
              <a:latin typeface="Arial"/>
            </a:endParaRPr>
          </a:p>
        </p:txBody>
      </p:sp>
      <p:pic>
        <p:nvPicPr>
          <p:cNvPr id="350" name="Google Shape;297;p21" descr=""/>
          <p:cNvPicPr/>
          <p:nvPr/>
        </p:nvPicPr>
        <p:blipFill>
          <a:blip r:embed="rId1"/>
          <a:stretch/>
        </p:blipFill>
        <p:spPr>
          <a:xfrm>
            <a:off x="2032560" y="2394360"/>
            <a:ext cx="1969200" cy="1474920"/>
          </a:xfrm>
          <a:prstGeom prst="rect">
            <a:avLst/>
          </a:prstGeom>
          <a:ln>
            <a:noFill/>
          </a:ln>
        </p:spPr>
      </p:pic>
      <p:pic>
        <p:nvPicPr>
          <p:cNvPr id="351" name="Google Shape;298;p21" descr=""/>
          <p:cNvPicPr/>
          <p:nvPr/>
        </p:nvPicPr>
        <p:blipFill>
          <a:blip r:embed="rId2"/>
          <a:stretch/>
        </p:blipFill>
        <p:spPr>
          <a:xfrm>
            <a:off x="5064840" y="2310480"/>
            <a:ext cx="1182960" cy="1643400"/>
          </a:xfrm>
          <a:prstGeom prst="rect">
            <a:avLst/>
          </a:prstGeom>
          <a:ln>
            <a:noFill/>
          </a:ln>
        </p:spPr>
      </p:pic>
      <p:pic>
        <p:nvPicPr>
          <p:cNvPr id="352" name="Google Shape;299;p21" descr=""/>
          <p:cNvPicPr/>
          <p:nvPr/>
        </p:nvPicPr>
        <p:blipFill>
          <a:blip r:embed="rId3"/>
          <a:srcRect l="0" t="0" r="18592" b="0"/>
          <a:stretch/>
        </p:blipFill>
        <p:spPr>
          <a:xfrm>
            <a:off x="7158960" y="2443320"/>
            <a:ext cx="1969200" cy="1209240"/>
          </a:xfrm>
          <a:prstGeom prst="rect">
            <a:avLst/>
          </a:prstGeom>
          <a:ln>
            <a:noFill/>
          </a:ln>
        </p:spPr>
      </p:pic>
      <p:pic>
        <p:nvPicPr>
          <p:cNvPr id="353" name="Google Shape;300;p21" descr=""/>
          <p:cNvPicPr/>
          <p:nvPr/>
        </p:nvPicPr>
        <p:blipFill>
          <a:blip r:embed="rId4"/>
          <a:stretch/>
        </p:blipFill>
        <p:spPr>
          <a:xfrm>
            <a:off x="4131000" y="4874760"/>
            <a:ext cx="3501360" cy="1209240"/>
          </a:xfrm>
          <a:prstGeom prst="rect">
            <a:avLst/>
          </a:prstGeom>
          <a:ln>
            <a:noFill/>
          </a:ln>
        </p:spPr>
      </p:pic>
      <p:sp>
        <p:nvSpPr>
          <p:cNvPr id="354" name="CustomShape 2"/>
          <p:cNvSpPr/>
          <p:nvPr/>
        </p:nvSpPr>
        <p:spPr>
          <a:xfrm>
            <a:off x="2400120" y="2014560"/>
            <a:ext cx="1428120" cy="361080"/>
          </a:xfrm>
          <a:prstGeom prst="rect">
            <a:avLst/>
          </a:prstGeom>
          <a:noFill/>
          <a:ln>
            <a:noFill/>
          </a:ln>
        </p:spPr>
        <p:style>
          <a:lnRef idx="0"/>
          <a:fillRef idx="0"/>
          <a:effectRef idx="0"/>
          <a:fontRef idx="minor"/>
        </p:style>
        <p:txBody>
          <a:bodyPr tIns="91440" bIns="91440"/>
          <a:p>
            <a:pPr>
              <a:lnSpc>
                <a:spcPct val="100000"/>
              </a:lnSpc>
            </a:pPr>
            <a:r>
              <a:rPr b="1" lang="fr-FR" sz="1400" spc="-1" strike="noStrike">
                <a:solidFill>
                  <a:srgbClr val="ffffff"/>
                </a:solidFill>
                <a:latin typeface="Arial"/>
                <a:ea typeface="Arial"/>
              </a:rPr>
              <a:t>Site internet</a:t>
            </a:r>
            <a:endParaRPr b="0" lang="fr-FR" sz="1400" spc="-1" strike="noStrike">
              <a:latin typeface="Arial"/>
            </a:endParaRPr>
          </a:p>
        </p:txBody>
      </p:sp>
      <p:sp>
        <p:nvSpPr>
          <p:cNvPr id="355" name="CustomShape 3"/>
          <p:cNvSpPr/>
          <p:nvPr/>
        </p:nvSpPr>
        <p:spPr>
          <a:xfrm>
            <a:off x="4897080" y="4428000"/>
            <a:ext cx="1969200" cy="361080"/>
          </a:xfrm>
          <a:prstGeom prst="rect">
            <a:avLst/>
          </a:prstGeom>
          <a:noFill/>
          <a:ln>
            <a:noFill/>
          </a:ln>
        </p:spPr>
        <p:style>
          <a:lnRef idx="0"/>
          <a:fillRef idx="0"/>
          <a:effectRef idx="0"/>
          <a:fontRef idx="minor"/>
        </p:style>
        <p:txBody>
          <a:bodyPr tIns="91440" bIns="91440"/>
          <a:p>
            <a:pPr>
              <a:lnSpc>
                <a:spcPct val="100000"/>
              </a:lnSpc>
            </a:pPr>
            <a:r>
              <a:rPr b="1" lang="fr-FR" sz="1400" spc="-1" strike="noStrike">
                <a:solidFill>
                  <a:srgbClr val="ffffff"/>
                </a:solidFill>
                <a:latin typeface="Arial"/>
                <a:ea typeface="Arial"/>
              </a:rPr>
              <a:t>Salons et Forums</a:t>
            </a:r>
            <a:endParaRPr b="0" lang="fr-FR" sz="1400" spc="-1" strike="noStrike">
              <a:latin typeface="Arial"/>
            </a:endParaRPr>
          </a:p>
        </p:txBody>
      </p:sp>
      <p:sp>
        <p:nvSpPr>
          <p:cNvPr id="356" name="CustomShape 4"/>
          <p:cNvSpPr/>
          <p:nvPr/>
        </p:nvSpPr>
        <p:spPr>
          <a:xfrm>
            <a:off x="5298840" y="1931400"/>
            <a:ext cx="1428120" cy="361080"/>
          </a:xfrm>
          <a:prstGeom prst="rect">
            <a:avLst/>
          </a:prstGeom>
          <a:noFill/>
          <a:ln>
            <a:noFill/>
          </a:ln>
        </p:spPr>
        <p:style>
          <a:lnRef idx="0"/>
          <a:fillRef idx="0"/>
          <a:effectRef idx="0"/>
          <a:fontRef idx="minor"/>
        </p:style>
        <p:txBody>
          <a:bodyPr tIns="91440" bIns="91440"/>
          <a:p>
            <a:pPr>
              <a:lnSpc>
                <a:spcPct val="100000"/>
              </a:lnSpc>
            </a:pPr>
            <a:r>
              <a:rPr b="1" lang="fr-FR" sz="1400" spc="-1" strike="noStrike">
                <a:solidFill>
                  <a:srgbClr val="ffffff"/>
                </a:solidFill>
                <a:latin typeface="Arial"/>
                <a:ea typeface="Arial"/>
              </a:rPr>
              <a:t>Presse</a:t>
            </a:r>
            <a:endParaRPr b="0" lang="fr-FR" sz="1400" spc="-1" strike="noStrike">
              <a:latin typeface="Arial"/>
            </a:endParaRPr>
          </a:p>
        </p:txBody>
      </p:sp>
      <p:sp>
        <p:nvSpPr>
          <p:cNvPr id="357" name="CustomShape 5"/>
          <p:cNvSpPr/>
          <p:nvPr/>
        </p:nvSpPr>
        <p:spPr>
          <a:xfrm>
            <a:off x="7429680" y="1931400"/>
            <a:ext cx="1428120" cy="361080"/>
          </a:xfrm>
          <a:prstGeom prst="rect">
            <a:avLst/>
          </a:prstGeom>
          <a:noFill/>
          <a:ln>
            <a:noFill/>
          </a:ln>
        </p:spPr>
        <p:style>
          <a:lnRef idx="0"/>
          <a:fillRef idx="0"/>
          <a:effectRef idx="0"/>
          <a:fontRef idx="minor"/>
        </p:style>
        <p:txBody>
          <a:bodyPr tIns="91440" bIns="91440"/>
          <a:p>
            <a:pPr>
              <a:lnSpc>
                <a:spcPct val="100000"/>
              </a:lnSpc>
            </a:pPr>
            <a:r>
              <a:rPr b="1" lang="fr-FR" sz="1400" spc="-1" strike="noStrike">
                <a:solidFill>
                  <a:srgbClr val="ffffff"/>
                </a:solidFill>
                <a:latin typeface="Arial"/>
                <a:ea typeface="Arial"/>
              </a:rPr>
              <a:t>Prospection</a:t>
            </a:r>
            <a:endParaRPr b="0" lang="fr-FR" sz="1400" spc="-1" strike="noStrike">
              <a:latin typeface="Arial"/>
            </a:endParaRPr>
          </a:p>
        </p:txBody>
      </p:sp>
      <p:sp>
        <p:nvSpPr>
          <p:cNvPr id="358" name="CustomShape 6"/>
          <p:cNvSpPr/>
          <p:nvPr/>
        </p:nvSpPr>
        <p:spPr>
          <a:xfrm>
            <a:off x="4385160" y="1103040"/>
            <a:ext cx="3501360" cy="674280"/>
          </a:xfrm>
          <a:prstGeom prst="rect">
            <a:avLst/>
          </a:prstGeom>
          <a:noFill/>
          <a:ln>
            <a:noFill/>
          </a:ln>
        </p:spPr>
        <p:style>
          <a:lnRef idx="0"/>
          <a:fillRef idx="0"/>
          <a:effectRef idx="0"/>
          <a:fontRef idx="minor"/>
        </p:style>
        <p:txBody>
          <a:bodyPr tIns="91440" bIns="91440"/>
          <a:p>
            <a:pPr>
              <a:lnSpc>
                <a:spcPct val="100000"/>
              </a:lnSpc>
            </a:pPr>
            <a:r>
              <a:rPr b="1" lang="fr-FR" sz="2300" spc="-1" strike="noStrike">
                <a:solidFill>
                  <a:srgbClr val="000000"/>
                </a:solidFill>
                <a:latin typeface="Arial"/>
                <a:ea typeface="Arial"/>
              </a:rPr>
              <a:t>Les classiques</a:t>
            </a:r>
            <a:endParaRPr b="0" lang="fr-FR" sz="23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0" y="1917000"/>
            <a:ext cx="8424720" cy="3524760"/>
          </a:xfrm>
          <a:prstGeom prst="rect">
            <a:avLst/>
          </a:prstGeom>
          <a:noFill/>
          <a:ln>
            <a:noFill/>
          </a:ln>
        </p:spPr>
        <p:style>
          <a:lnRef idx="0"/>
          <a:fillRef idx="0"/>
          <a:effectRef idx="0"/>
          <a:fontRef idx="minor"/>
        </p:style>
        <p:txBody>
          <a:bodyPr anchor="ctr"/>
          <a:p>
            <a:pPr algn="ctr">
              <a:lnSpc>
                <a:spcPct val="100000"/>
              </a:lnSpc>
            </a:pPr>
            <a:r>
              <a:rPr b="1" lang="fr-FR" sz="4000" spc="-1" strike="noStrike">
                <a:solidFill>
                  <a:srgbClr val="ffffff"/>
                </a:solidFill>
                <a:latin typeface="Malgun Gothic"/>
                <a:ea typeface="Malgun Gothic"/>
              </a:rPr>
              <a:t>Chiffres, milestones et principaux </a:t>
            </a:r>
            <a:endParaRPr b="0" lang="fr-FR" sz="4000" spc="-1" strike="noStrike">
              <a:latin typeface="Arial"/>
            </a:endParaRPr>
          </a:p>
          <a:p>
            <a:pPr algn="ctr">
              <a:lnSpc>
                <a:spcPct val="100000"/>
              </a:lnSpc>
            </a:pPr>
            <a:r>
              <a:rPr b="1" lang="fr-FR" sz="4000" spc="-1" strike="noStrike">
                <a:solidFill>
                  <a:srgbClr val="ffffff"/>
                </a:solidFill>
                <a:latin typeface="Malgun Gothic"/>
                <a:ea typeface="Malgun Gothic"/>
              </a:rPr>
              <a:t>accomplissements depuis </a:t>
            </a:r>
            <a:endParaRPr b="0" lang="fr-FR" sz="4000" spc="-1" strike="noStrike">
              <a:latin typeface="Arial"/>
            </a:endParaRPr>
          </a:p>
          <a:p>
            <a:pPr algn="ctr">
              <a:lnSpc>
                <a:spcPct val="100000"/>
              </a:lnSpc>
            </a:pPr>
            <a:r>
              <a:rPr b="1" lang="fr-FR" sz="4000" spc="-1" strike="noStrike">
                <a:solidFill>
                  <a:srgbClr val="ffffff"/>
                </a:solidFill>
                <a:latin typeface="Malgun Gothic"/>
                <a:ea typeface="Malgun Gothic"/>
              </a:rPr>
              <a:t>la création de la startup</a:t>
            </a:r>
            <a:endParaRPr b="0" lang="fr-FR" sz="40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479520" y="11664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Réalisations en 1 an: </a:t>
            </a:r>
            <a:endParaRPr b="0" lang="fr-FR" sz="3600" spc="-1" strike="noStrike">
              <a:solidFill>
                <a:srgbClr val="000000"/>
              </a:solidFill>
              <a:latin typeface="Arial"/>
            </a:endParaRPr>
          </a:p>
        </p:txBody>
      </p:sp>
      <p:sp>
        <p:nvSpPr>
          <p:cNvPr id="361" name="CustomShape 2"/>
          <p:cNvSpPr/>
          <p:nvPr/>
        </p:nvSpPr>
        <p:spPr>
          <a:xfrm>
            <a:off x="191520" y="1556640"/>
            <a:ext cx="11809080" cy="3960000"/>
          </a:xfrm>
          <a:prstGeom prst="rect">
            <a:avLst/>
          </a:prstGeom>
          <a:noFill/>
          <a:ln>
            <a:noFill/>
          </a:ln>
        </p:spPr>
        <p:style>
          <a:lnRef idx="0"/>
          <a:fillRef idx="0"/>
          <a:effectRef idx="0"/>
          <a:fontRef idx="minor"/>
        </p:style>
        <p:txBody>
          <a:bodyPr/>
          <a:p>
            <a:pPr marL="343080" indent="-342720">
              <a:lnSpc>
                <a:spcPct val="115000"/>
              </a:lnSpc>
              <a:buClr>
                <a:srgbClr val="0b334c"/>
              </a:buClr>
              <a:buFont typeface="Arial"/>
              <a:buChar char="•"/>
            </a:pPr>
            <a:r>
              <a:rPr b="0" i="1" lang="fr-FR" sz="2400" spc="-1" strike="noStrike">
                <a:solidFill>
                  <a:srgbClr val="0b334c"/>
                </a:solidFill>
                <a:latin typeface="Calibri"/>
                <a:ea typeface="Calibri"/>
              </a:rPr>
              <a:t>Processus d’analyse fonctionnel (partenariats avec fournisseurs de kits et avec laboratoires opérants)</a:t>
            </a:r>
            <a:endParaRPr b="0" lang="fr-FR" sz="2400" spc="-1" strike="noStrike">
              <a:latin typeface="Arial"/>
            </a:endParaRPr>
          </a:p>
          <a:p>
            <a:pPr marL="343080" indent="-190080">
              <a:lnSpc>
                <a:spcPct val="115000"/>
              </a:lnSpc>
            </a:pPr>
            <a:endParaRPr b="0" lang="fr-FR" sz="2400" spc="-1" strike="noStrike">
              <a:latin typeface="Arial"/>
            </a:endParaRPr>
          </a:p>
          <a:p>
            <a:pPr marL="343080" indent="-342720">
              <a:lnSpc>
                <a:spcPct val="115000"/>
              </a:lnSpc>
              <a:buClr>
                <a:srgbClr val="0b334c"/>
              </a:buClr>
              <a:buFont typeface="Arial"/>
              <a:buChar char="•"/>
            </a:pPr>
            <a:r>
              <a:rPr b="0" i="1" lang="fr-FR" sz="2400" spc="-1" strike="noStrike">
                <a:solidFill>
                  <a:srgbClr val="0b334c"/>
                </a:solidFill>
                <a:latin typeface="Calibri"/>
                <a:ea typeface="Calibri"/>
              </a:rPr>
              <a:t>Application développée et disponible sur plateformes iOS et Android (10k téléchargements)</a:t>
            </a:r>
            <a:endParaRPr b="0" lang="fr-FR" sz="2400" spc="-1" strike="noStrike">
              <a:latin typeface="Arial"/>
            </a:endParaRPr>
          </a:p>
          <a:p>
            <a:pPr marL="343080" indent="-190080">
              <a:lnSpc>
                <a:spcPct val="115000"/>
              </a:lnSpc>
            </a:pPr>
            <a:endParaRPr b="0" lang="fr-FR" sz="2400" spc="-1" strike="noStrike">
              <a:latin typeface="Arial"/>
            </a:endParaRPr>
          </a:p>
          <a:p>
            <a:pPr marL="343080" indent="-342720">
              <a:lnSpc>
                <a:spcPct val="115000"/>
              </a:lnSpc>
              <a:buClr>
                <a:srgbClr val="0b334c"/>
              </a:buClr>
              <a:buFont typeface="Arial"/>
              <a:buChar char="•"/>
            </a:pPr>
            <a:r>
              <a:rPr b="0" i="1" lang="fr-FR" sz="2400" spc="-1" strike="noStrike">
                <a:solidFill>
                  <a:srgbClr val="0b334c"/>
                </a:solidFill>
                <a:latin typeface="Calibri"/>
                <a:ea typeface="Calibri"/>
              </a:rPr>
              <a:t>Premiers Algorithmes de ML (coaching, NLP et computer vision) </a:t>
            </a:r>
            <a:endParaRPr b="0" lang="fr-FR" sz="2400" spc="-1" strike="noStrike">
              <a:latin typeface="Arial"/>
            </a:endParaRPr>
          </a:p>
          <a:p>
            <a:pPr marL="343080" indent="-190080">
              <a:lnSpc>
                <a:spcPct val="115000"/>
              </a:lnSpc>
            </a:pPr>
            <a:endParaRPr b="0" lang="fr-FR" sz="2400" spc="-1" strike="noStrike">
              <a:latin typeface="Arial"/>
            </a:endParaRPr>
          </a:p>
          <a:p>
            <a:pPr marL="343080" indent="-342720">
              <a:lnSpc>
                <a:spcPct val="115000"/>
              </a:lnSpc>
              <a:buClr>
                <a:srgbClr val="0b334c"/>
              </a:buClr>
              <a:buFont typeface="Arial"/>
              <a:buChar char="•"/>
            </a:pPr>
            <a:r>
              <a:rPr b="0" i="1" lang="fr-FR" sz="2400" spc="-1" strike="noStrike">
                <a:solidFill>
                  <a:srgbClr val="0b334c"/>
                </a:solidFill>
                <a:latin typeface="Calibri"/>
                <a:ea typeface="Calibri"/>
              </a:rPr>
              <a:t>Base clientèle établie (1000 analyses + 500 abonnements)</a:t>
            </a:r>
            <a:endParaRPr b="0" lang="fr-FR" sz="2400" spc="-1" strike="noStrike">
              <a:latin typeface="Arial"/>
            </a:endParaRPr>
          </a:p>
          <a:p>
            <a:pPr marL="343080" indent="-190080">
              <a:lnSpc>
                <a:spcPct val="115000"/>
              </a:lnSpc>
            </a:pPr>
            <a:endParaRPr b="0" lang="fr-FR" sz="2400" spc="-1" strike="noStrike">
              <a:latin typeface="Arial"/>
            </a:endParaRPr>
          </a:p>
          <a:p>
            <a:pPr marL="373320">
              <a:lnSpc>
                <a:spcPct val="115000"/>
              </a:lnSpc>
            </a:pPr>
            <a:endParaRPr b="0" lang="fr-FR" sz="2400" spc="-1" strike="noStrike">
              <a:latin typeface="Arial"/>
            </a:endParaRPr>
          </a:p>
          <a:p>
            <a:pPr marL="373320">
              <a:lnSpc>
                <a:spcPct val="115000"/>
              </a:lnSpc>
            </a:pPr>
            <a:endParaRPr b="0" lang="fr-FR" sz="2400" spc="-1" strike="noStrike">
              <a:latin typeface="Arial"/>
            </a:endParaRPr>
          </a:p>
          <a:p>
            <a:pPr marL="373320">
              <a:lnSpc>
                <a:spcPct val="115000"/>
              </a:lnSpc>
            </a:pPr>
            <a:endParaRPr b="0" lang="fr-FR" sz="2400" spc="-1" strike="noStrike">
              <a:latin typeface="Arial"/>
            </a:endParaRPr>
          </a:p>
          <a:p>
            <a:pPr marL="373320">
              <a:lnSpc>
                <a:spcPct val="115000"/>
              </a:lnSpc>
            </a:pPr>
            <a:endParaRPr b="0" lang="fr-FR" sz="2400" spc="-1" strike="noStrike">
              <a:latin typeface="Arial"/>
            </a:endParaRPr>
          </a:p>
          <a:p>
            <a:pPr marL="373320">
              <a:lnSpc>
                <a:spcPct val="115000"/>
              </a:lnSpc>
            </a:pPr>
            <a:endParaRPr b="0" lang="fr-FR" sz="2400" spc="-1" strike="noStrike">
              <a:latin typeface="Arial"/>
            </a:endParaRPr>
          </a:p>
          <a:p>
            <a:pPr marL="373320">
              <a:lnSpc>
                <a:spcPct val="115000"/>
              </a:lnSpc>
            </a:pPr>
            <a:endParaRPr b="0" lang="fr-FR" sz="2400" spc="-1" strike="noStrike">
              <a:latin typeface="Arial"/>
            </a:endParaRPr>
          </a:p>
          <a:p>
            <a:pPr marL="343080" indent="-190080">
              <a:lnSpc>
                <a:spcPct val="80000"/>
              </a:lnSpc>
              <a:spcBef>
                <a:spcPts val="479"/>
              </a:spcBef>
            </a:pPr>
            <a:endParaRPr b="0" lang="fr-FR" sz="24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263520" y="1845000"/>
            <a:ext cx="8352720" cy="3524760"/>
          </a:xfrm>
          <a:prstGeom prst="rect">
            <a:avLst/>
          </a:prstGeom>
          <a:noFill/>
          <a:ln>
            <a:noFill/>
          </a:ln>
        </p:spPr>
        <p:style>
          <a:lnRef idx="0"/>
          <a:fillRef idx="0"/>
          <a:effectRef idx="0"/>
          <a:fontRef idx="minor"/>
        </p:style>
        <p:txBody>
          <a:bodyPr anchor="ctr"/>
          <a:p>
            <a:pPr algn="ctr">
              <a:lnSpc>
                <a:spcPct val="100000"/>
              </a:lnSpc>
            </a:pPr>
            <a:r>
              <a:rPr b="1" lang="fr-FR" sz="5400" spc="-1" strike="noStrike">
                <a:solidFill>
                  <a:srgbClr val="ffffff"/>
                </a:solidFill>
                <a:latin typeface="Malgun Gothic"/>
                <a:ea typeface="Malgun Gothic"/>
              </a:rPr>
              <a:t>Team/Organisation</a:t>
            </a:r>
            <a:endParaRPr b="0" lang="fr-FR" sz="54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483480" y="11664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Dream Team </a:t>
            </a:r>
            <a:endParaRPr b="0" lang="fr-FR" sz="3600" spc="-1" strike="noStrike">
              <a:solidFill>
                <a:srgbClr val="000000"/>
              </a:solidFill>
              <a:latin typeface="Arial"/>
            </a:endParaRPr>
          </a:p>
        </p:txBody>
      </p:sp>
      <p:sp>
        <p:nvSpPr>
          <p:cNvPr id="364" name="CustomShape 2"/>
          <p:cNvSpPr/>
          <p:nvPr/>
        </p:nvSpPr>
        <p:spPr>
          <a:xfrm>
            <a:off x="1007640" y="1814040"/>
            <a:ext cx="1288080" cy="1218960"/>
          </a:xfrm>
          <a:prstGeom prst="ellipse">
            <a:avLst/>
          </a:prstGeom>
          <a:blipFill rotWithShape="0">
            <a:blip r:embed="rId1"/>
            <a:stretch>
              <a:fillRect/>
            </a:stretch>
          </a:blipFill>
          <a:ln w="25560">
            <a:solidFill>
              <a:schemeClr val="accent6"/>
            </a:solidFill>
            <a:round/>
          </a:ln>
        </p:spPr>
        <p:style>
          <a:lnRef idx="0"/>
          <a:fillRef idx="0"/>
          <a:effectRef idx="0"/>
          <a:fontRef idx="minor"/>
        </p:style>
      </p:sp>
      <p:sp>
        <p:nvSpPr>
          <p:cNvPr id="365" name="CustomShape 3"/>
          <p:cNvSpPr/>
          <p:nvPr/>
        </p:nvSpPr>
        <p:spPr>
          <a:xfrm>
            <a:off x="2703240" y="1814040"/>
            <a:ext cx="1288080" cy="1218960"/>
          </a:xfrm>
          <a:prstGeom prst="ellipse">
            <a:avLst/>
          </a:prstGeom>
          <a:blipFill rotWithShape="0">
            <a:blip r:embed="rId2"/>
            <a:stretch>
              <a:fillRect/>
            </a:stretch>
          </a:blipFill>
          <a:ln w="25560">
            <a:solidFill>
              <a:schemeClr val="accent6"/>
            </a:solidFill>
            <a:round/>
          </a:ln>
        </p:spPr>
        <p:style>
          <a:lnRef idx="0"/>
          <a:fillRef idx="0"/>
          <a:effectRef idx="0"/>
          <a:fontRef idx="minor"/>
        </p:style>
      </p:sp>
      <p:sp>
        <p:nvSpPr>
          <p:cNvPr id="366" name="CustomShape 4"/>
          <p:cNvSpPr/>
          <p:nvPr/>
        </p:nvSpPr>
        <p:spPr>
          <a:xfrm>
            <a:off x="4343400" y="1814040"/>
            <a:ext cx="1288080" cy="1218960"/>
          </a:xfrm>
          <a:prstGeom prst="ellipse">
            <a:avLst/>
          </a:prstGeom>
          <a:solidFill>
            <a:srgbClr val="989898"/>
          </a:solidFill>
          <a:ln w="25560">
            <a:solidFill>
              <a:schemeClr val="accent6"/>
            </a:solidFill>
            <a:round/>
          </a:ln>
        </p:spPr>
        <p:style>
          <a:lnRef idx="0"/>
          <a:fillRef idx="0"/>
          <a:effectRef idx="0"/>
          <a:fontRef idx="minor"/>
        </p:style>
      </p:sp>
      <p:sp>
        <p:nvSpPr>
          <p:cNvPr id="367" name="CustomShape 5"/>
          <p:cNvSpPr/>
          <p:nvPr/>
        </p:nvSpPr>
        <p:spPr>
          <a:xfrm>
            <a:off x="6064200" y="1795320"/>
            <a:ext cx="1288080" cy="1218960"/>
          </a:xfrm>
          <a:prstGeom prst="ellipse">
            <a:avLst/>
          </a:prstGeom>
          <a:blipFill rotWithShape="0">
            <a:blip r:embed="rId3"/>
            <a:stretch>
              <a:fillRect/>
            </a:stretch>
          </a:blipFill>
          <a:ln w="25560">
            <a:solidFill>
              <a:schemeClr val="accent6"/>
            </a:solidFill>
            <a:round/>
          </a:ln>
        </p:spPr>
        <p:style>
          <a:lnRef idx="0"/>
          <a:fillRef idx="0"/>
          <a:effectRef idx="0"/>
          <a:fontRef idx="minor"/>
        </p:style>
      </p:sp>
      <p:sp>
        <p:nvSpPr>
          <p:cNvPr id="368" name="CustomShape 6"/>
          <p:cNvSpPr/>
          <p:nvPr/>
        </p:nvSpPr>
        <p:spPr>
          <a:xfrm>
            <a:off x="7785000" y="1814040"/>
            <a:ext cx="1288080" cy="1218960"/>
          </a:xfrm>
          <a:prstGeom prst="ellipse">
            <a:avLst/>
          </a:prstGeom>
          <a:blipFill rotWithShape="0">
            <a:blip r:embed="rId4"/>
            <a:stretch>
              <a:fillRect/>
            </a:stretch>
          </a:blipFill>
          <a:ln w="25560">
            <a:solidFill>
              <a:schemeClr val="accent6"/>
            </a:solidFill>
            <a:round/>
          </a:ln>
        </p:spPr>
        <p:style>
          <a:lnRef idx="0"/>
          <a:fillRef idx="0"/>
          <a:effectRef idx="0"/>
          <a:fontRef idx="minor"/>
        </p:style>
      </p:sp>
      <p:sp>
        <p:nvSpPr>
          <p:cNvPr id="369" name="CustomShape 7"/>
          <p:cNvSpPr/>
          <p:nvPr/>
        </p:nvSpPr>
        <p:spPr>
          <a:xfrm>
            <a:off x="907560" y="3142800"/>
            <a:ext cx="1488600" cy="953640"/>
          </a:xfrm>
          <a:prstGeom prst="rect">
            <a:avLst/>
          </a:prstGeom>
          <a:noFill/>
          <a:ln>
            <a:noFill/>
          </a:ln>
        </p:spPr>
        <p:style>
          <a:lnRef idx="0"/>
          <a:fillRef idx="0"/>
          <a:effectRef idx="0"/>
          <a:fontRef idx="minor"/>
        </p:style>
        <p:txBody>
          <a:bodyPr/>
          <a:p>
            <a:pPr algn="ctr">
              <a:lnSpc>
                <a:spcPct val="100000"/>
              </a:lnSpc>
            </a:pPr>
            <a:r>
              <a:rPr b="1" lang="fr-FR" sz="1400" spc="-1" strike="noStrike">
                <a:solidFill>
                  <a:srgbClr val="ffff00"/>
                </a:solidFill>
                <a:latin typeface="Arial"/>
                <a:ea typeface="Arial"/>
              </a:rPr>
              <a:t>XXX.</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Responsable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marketing,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relations client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 </a:t>
            </a:r>
            <a:r>
              <a:rPr b="0" lang="fr-FR" sz="1400" spc="-1" strike="noStrike">
                <a:solidFill>
                  <a:srgbClr val="000000"/>
                </a:solidFill>
                <a:latin typeface="Arial"/>
                <a:ea typeface="Arial"/>
              </a:rPr>
              <a:t>&amp;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Data scientist</a:t>
            </a:r>
            <a:endParaRPr b="0" lang="fr-FR" sz="1400" spc="-1" strike="noStrike">
              <a:latin typeface="Arial"/>
            </a:endParaRPr>
          </a:p>
        </p:txBody>
      </p:sp>
      <p:sp>
        <p:nvSpPr>
          <p:cNvPr id="370" name="CustomShape 8"/>
          <p:cNvSpPr/>
          <p:nvPr/>
        </p:nvSpPr>
        <p:spPr>
          <a:xfrm>
            <a:off x="2653200" y="3156840"/>
            <a:ext cx="1488600" cy="1384920"/>
          </a:xfrm>
          <a:prstGeom prst="rect">
            <a:avLst/>
          </a:prstGeom>
          <a:noFill/>
          <a:ln>
            <a:noFill/>
          </a:ln>
        </p:spPr>
        <p:style>
          <a:lnRef idx="0"/>
          <a:fillRef idx="0"/>
          <a:effectRef idx="0"/>
          <a:fontRef idx="minor"/>
        </p:style>
        <p:txBody>
          <a:bodyPr/>
          <a:p>
            <a:pPr algn="ctr">
              <a:lnSpc>
                <a:spcPct val="100000"/>
              </a:lnSpc>
            </a:pPr>
            <a:r>
              <a:rPr b="1" lang="fr-FR" sz="1400" spc="-1" strike="noStrike">
                <a:solidFill>
                  <a:srgbClr val="ffff00"/>
                </a:solidFill>
                <a:latin typeface="Arial"/>
                <a:ea typeface="Arial"/>
              </a:rPr>
              <a:t>XXX.</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Responsable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finances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et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Stratégies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Financières</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(Labos)</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 </a:t>
            </a:r>
            <a:r>
              <a:rPr b="0" lang="fr-FR" sz="1400" spc="-1" strike="noStrike">
                <a:solidFill>
                  <a:srgbClr val="000000"/>
                </a:solidFill>
                <a:latin typeface="Arial"/>
                <a:ea typeface="Arial"/>
              </a:rPr>
              <a:t>&amp;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Data scientist</a:t>
            </a:r>
            <a:endParaRPr b="0" lang="fr-FR" sz="1400" spc="-1" strike="noStrike">
              <a:latin typeface="Arial"/>
            </a:endParaRPr>
          </a:p>
        </p:txBody>
      </p:sp>
      <p:sp>
        <p:nvSpPr>
          <p:cNvPr id="371" name="CustomShape 9"/>
          <p:cNvSpPr/>
          <p:nvPr/>
        </p:nvSpPr>
        <p:spPr>
          <a:xfrm>
            <a:off x="4310280" y="3142800"/>
            <a:ext cx="1488600" cy="1384920"/>
          </a:xfrm>
          <a:prstGeom prst="rect">
            <a:avLst/>
          </a:prstGeom>
          <a:noFill/>
          <a:ln>
            <a:noFill/>
          </a:ln>
        </p:spPr>
        <p:style>
          <a:lnRef idx="0"/>
          <a:fillRef idx="0"/>
          <a:effectRef idx="0"/>
          <a:fontRef idx="minor"/>
        </p:style>
        <p:txBody>
          <a:bodyPr/>
          <a:p>
            <a:pPr algn="ctr">
              <a:lnSpc>
                <a:spcPct val="100000"/>
              </a:lnSpc>
            </a:pPr>
            <a:r>
              <a:rPr b="1" lang="fr-FR" sz="1400" spc="-1" strike="noStrike">
                <a:solidFill>
                  <a:srgbClr val="ffff00"/>
                </a:solidFill>
                <a:latin typeface="Arial"/>
                <a:ea typeface="Arial"/>
              </a:rPr>
              <a:t>XXX.</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Responsable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finances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et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Stratégies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Financières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(Sous-traitance)</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&amp;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Data scientist</a:t>
            </a:r>
            <a:endParaRPr b="0" lang="fr-FR" sz="1400" spc="-1" strike="noStrike">
              <a:latin typeface="Arial"/>
            </a:endParaRPr>
          </a:p>
        </p:txBody>
      </p:sp>
      <p:sp>
        <p:nvSpPr>
          <p:cNvPr id="372" name="CustomShape 10"/>
          <p:cNvSpPr/>
          <p:nvPr/>
        </p:nvSpPr>
        <p:spPr>
          <a:xfrm>
            <a:off x="5984280" y="3159720"/>
            <a:ext cx="1488600" cy="953640"/>
          </a:xfrm>
          <a:prstGeom prst="rect">
            <a:avLst/>
          </a:prstGeom>
          <a:noFill/>
          <a:ln>
            <a:noFill/>
          </a:ln>
        </p:spPr>
        <p:style>
          <a:lnRef idx="0"/>
          <a:fillRef idx="0"/>
          <a:effectRef idx="0"/>
          <a:fontRef idx="minor"/>
        </p:style>
        <p:txBody>
          <a:bodyPr/>
          <a:p>
            <a:pPr algn="ctr">
              <a:lnSpc>
                <a:spcPct val="100000"/>
              </a:lnSpc>
            </a:pPr>
            <a:r>
              <a:rPr b="1" lang="fr-FR" sz="1400" spc="-1" strike="noStrike">
                <a:solidFill>
                  <a:srgbClr val="ffff00"/>
                </a:solidFill>
                <a:latin typeface="Arial"/>
                <a:ea typeface="Arial"/>
              </a:rPr>
              <a:t>XXX.</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Bio-statistician,</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Responsable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développements iA et logiciel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&amp;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Data scientist</a:t>
            </a:r>
            <a:endParaRPr b="0" lang="fr-FR" sz="1400" spc="-1" strike="noStrike">
              <a:latin typeface="Arial"/>
            </a:endParaRPr>
          </a:p>
        </p:txBody>
      </p:sp>
      <p:sp>
        <p:nvSpPr>
          <p:cNvPr id="373" name="CustomShape 11"/>
          <p:cNvSpPr/>
          <p:nvPr/>
        </p:nvSpPr>
        <p:spPr>
          <a:xfrm>
            <a:off x="7684920" y="3180960"/>
            <a:ext cx="1488600" cy="953640"/>
          </a:xfrm>
          <a:prstGeom prst="rect">
            <a:avLst/>
          </a:prstGeom>
          <a:noFill/>
          <a:ln>
            <a:noFill/>
          </a:ln>
        </p:spPr>
        <p:style>
          <a:lnRef idx="0"/>
          <a:fillRef idx="0"/>
          <a:effectRef idx="0"/>
          <a:fontRef idx="minor"/>
        </p:style>
        <p:txBody>
          <a:bodyPr/>
          <a:p>
            <a:pPr algn="ctr">
              <a:lnSpc>
                <a:spcPct val="100000"/>
              </a:lnSpc>
            </a:pPr>
            <a:r>
              <a:rPr b="1" lang="fr-FR" sz="1400" spc="-1" strike="noStrike">
                <a:solidFill>
                  <a:srgbClr val="ffff00"/>
                </a:solidFill>
                <a:latin typeface="Arial"/>
                <a:ea typeface="Arial"/>
              </a:rPr>
              <a:t>XXX.</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 </a:t>
            </a:r>
            <a:r>
              <a:rPr b="0" lang="fr-FR" sz="1400" spc="-1" strike="noStrike">
                <a:solidFill>
                  <a:srgbClr val="000000"/>
                </a:solidFill>
                <a:latin typeface="Arial"/>
                <a:ea typeface="Arial"/>
              </a:rPr>
              <a:t>DSI,</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Responsable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développements iA et logiciel</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&amp;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Data scientist</a:t>
            </a:r>
            <a:endParaRPr b="0" lang="fr-FR" sz="1400" spc="-1" strike="noStrike">
              <a:latin typeface="Arial"/>
            </a:endParaRPr>
          </a:p>
        </p:txBody>
      </p:sp>
      <p:sp>
        <p:nvSpPr>
          <p:cNvPr id="374" name="CustomShape 12"/>
          <p:cNvSpPr/>
          <p:nvPr/>
        </p:nvSpPr>
        <p:spPr>
          <a:xfrm>
            <a:off x="9433080" y="3241800"/>
            <a:ext cx="1488600" cy="953640"/>
          </a:xfrm>
          <a:prstGeom prst="rect">
            <a:avLst/>
          </a:prstGeom>
          <a:noFill/>
          <a:ln>
            <a:noFill/>
          </a:ln>
        </p:spPr>
        <p:style>
          <a:lnRef idx="0"/>
          <a:fillRef idx="0"/>
          <a:effectRef idx="0"/>
          <a:fontRef idx="minor"/>
        </p:style>
        <p:txBody>
          <a:bodyPr/>
          <a:p>
            <a:pPr algn="ctr">
              <a:lnSpc>
                <a:spcPct val="100000"/>
              </a:lnSpc>
            </a:pPr>
            <a:r>
              <a:rPr b="1" lang="fr-FR" sz="1400" spc="-1" strike="noStrike">
                <a:solidFill>
                  <a:srgbClr val="ffff00"/>
                </a:solidFill>
                <a:latin typeface="Arial"/>
                <a:ea typeface="Arial"/>
              </a:rPr>
              <a:t>Docteur X.</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Responsable</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 </a:t>
            </a:r>
            <a:r>
              <a:rPr b="0" lang="fr-FR" sz="1400" spc="-1" strike="noStrike">
                <a:solidFill>
                  <a:srgbClr val="000000"/>
                </a:solidFill>
                <a:latin typeface="Arial"/>
                <a:ea typeface="Arial"/>
              </a:rPr>
              <a:t>recherches</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 </a:t>
            </a:r>
            <a:r>
              <a:rPr b="0" lang="fr-FR" sz="1400" spc="-1" strike="noStrike">
                <a:solidFill>
                  <a:srgbClr val="000000"/>
                </a:solidFill>
                <a:latin typeface="Arial"/>
                <a:ea typeface="Arial"/>
              </a:rPr>
              <a:t>médicales </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&amp;</a:t>
            </a:r>
            <a:endParaRPr b="0" lang="fr-FR" sz="1400" spc="-1" strike="noStrike">
              <a:latin typeface="Arial"/>
            </a:endParaRPr>
          </a:p>
          <a:p>
            <a:pPr algn="ctr">
              <a:lnSpc>
                <a:spcPct val="100000"/>
              </a:lnSpc>
            </a:pPr>
            <a:r>
              <a:rPr b="0" lang="fr-FR" sz="1400" spc="-1" strike="noStrike">
                <a:solidFill>
                  <a:srgbClr val="000000"/>
                </a:solidFill>
                <a:latin typeface="Arial"/>
                <a:ea typeface="Arial"/>
              </a:rPr>
              <a:t> </a:t>
            </a:r>
            <a:r>
              <a:rPr b="0" lang="fr-FR" sz="1400" spc="-1" strike="noStrike">
                <a:solidFill>
                  <a:srgbClr val="000000"/>
                </a:solidFill>
                <a:latin typeface="Arial"/>
                <a:ea typeface="Arial"/>
              </a:rPr>
              <a:t>PhD Microbiote</a:t>
            </a:r>
            <a:r>
              <a:rPr b="0" lang="fr-FR" sz="1400" spc="-1" strike="noStrike">
                <a:solidFill>
                  <a:srgbClr val="ffffff"/>
                </a:solidFill>
                <a:latin typeface="Arial"/>
                <a:ea typeface="Arial"/>
              </a:rPr>
              <a:t> </a:t>
            </a:r>
            <a:endParaRPr b="0" lang="fr-FR" sz="1400" spc="-1" strike="noStrike">
              <a:latin typeface="Arial"/>
            </a:endParaRPr>
          </a:p>
          <a:p>
            <a:pPr algn="ctr">
              <a:lnSpc>
                <a:spcPct val="100000"/>
              </a:lnSpc>
            </a:pPr>
            <a:endParaRPr b="0" lang="fr-FR" sz="1400" spc="-1" strike="noStrike">
              <a:latin typeface="Arial"/>
            </a:endParaRPr>
          </a:p>
        </p:txBody>
      </p:sp>
      <p:sp>
        <p:nvSpPr>
          <p:cNvPr id="375" name="CustomShape 13"/>
          <p:cNvSpPr/>
          <p:nvPr/>
        </p:nvSpPr>
        <p:spPr>
          <a:xfrm>
            <a:off x="9533160" y="1814040"/>
            <a:ext cx="1288080" cy="1218960"/>
          </a:xfrm>
          <a:prstGeom prst="ellipse">
            <a:avLst/>
          </a:prstGeom>
          <a:blipFill rotWithShape="0">
            <a:blip r:embed="rId5"/>
            <a:stretch>
              <a:fillRect/>
            </a:stretch>
          </a:blipFill>
          <a:ln w="25560">
            <a:solidFill>
              <a:schemeClr val="accent6"/>
            </a:solidFill>
            <a:round/>
          </a:ln>
        </p:spPr>
        <p:style>
          <a:lnRef idx="0"/>
          <a:fillRef idx="0"/>
          <a:effectRef idx="0"/>
          <a:fontRef idx="minor"/>
        </p:style>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Shape 1"/>
          <p:cNvSpPr txBox="1"/>
          <p:nvPr/>
        </p:nvSpPr>
        <p:spPr>
          <a:xfrm>
            <a:off x="467640" y="12924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Organisation</a:t>
            </a:r>
            <a:endParaRPr b="0" lang="fr-FR" sz="3600" spc="-1" strike="noStrike">
              <a:solidFill>
                <a:srgbClr val="000000"/>
              </a:solidFill>
              <a:latin typeface="Arial"/>
            </a:endParaRPr>
          </a:p>
        </p:txBody>
      </p:sp>
      <p:grpSp>
        <p:nvGrpSpPr>
          <p:cNvPr id="377" name="Group 2"/>
          <p:cNvGrpSpPr/>
          <p:nvPr/>
        </p:nvGrpSpPr>
        <p:grpSpPr>
          <a:xfrm>
            <a:off x="2799720" y="2637360"/>
            <a:ext cx="5645880" cy="4033800"/>
            <a:chOff x="2799720" y="2637360"/>
            <a:chExt cx="5645880" cy="4033800"/>
          </a:xfrm>
        </p:grpSpPr>
        <p:sp>
          <p:nvSpPr>
            <p:cNvPr id="378" name="CustomShape 3"/>
            <p:cNvSpPr/>
            <p:nvPr/>
          </p:nvSpPr>
          <p:spPr>
            <a:xfrm>
              <a:off x="5379840" y="3118680"/>
              <a:ext cx="1729800" cy="1416960"/>
            </a:xfrm>
            <a:prstGeom prst="ellipse">
              <a:avLst/>
            </a:prstGeom>
            <a:solidFill>
              <a:schemeClr val="lt1"/>
            </a:solidFill>
            <a:ln w="25560">
              <a:solidFill>
                <a:srgbClr val="9d9d9d"/>
              </a:solidFill>
              <a:round/>
            </a:ln>
          </p:spPr>
          <p:style>
            <a:lnRef idx="0"/>
            <a:fillRef idx="0"/>
            <a:effectRef idx="0"/>
            <a:fontRef idx="minor"/>
          </p:style>
        </p:sp>
        <p:sp>
          <p:nvSpPr>
            <p:cNvPr id="379" name="CustomShape 4"/>
            <p:cNvSpPr/>
            <p:nvPr/>
          </p:nvSpPr>
          <p:spPr>
            <a:xfrm>
              <a:off x="5633280" y="3326400"/>
              <a:ext cx="1222920" cy="1001520"/>
            </a:xfrm>
            <a:prstGeom prst="rect">
              <a:avLst/>
            </a:prstGeom>
            <a:noFill/>
            <a:ln>
              <a:noFill/>
            </a:ln>
          </p:spPr>
          <p:style>
            <a:lnRef idx="0"/>
            <a:fillRef idx="0"/>
            <a:effectRef idx="0"/>
            <a:fontRef idx="minor"/>
          </p:style>
          <p:txBody>
            <a:bodyPr lIns="19080" rIns="19080" tIns="19080" bIns="19080" anchor="ctr"/>
            <a:p>
              <a:pPr algn="ctr">
                <a:lnSpc>
                  <a:spcPct val="90000"/>
                </a:lnSpc>
              </a:pPr>
              <a:endParaRPr b="0" lang="fr-FR" sz="1800" spc="-1" strike="noStrike">
                <a:latin typeface="Arial"/>
              </a:endParaRPr>
            </a:p>
            <a:p>
              <a:pPr algn="ctr">
                <a:lnSpc>
                  <a:spcPct val="90000"/>
                </a:lnSpc>
                <a:spcBef>
                  <a:spcPts val="1049"/>
                </a:spcBef>
              </a:pPr>
              <a:endParaRPr b="0" lang="fr-FR" sz="1800" spc="-1" strike="noStrike">
                <a:latin typeface="Arial"/>
              </a:endParaRPr>
            </a:p>
          </p:txBody>
        </p:sp>
        <p:sp>
          <p:nvSpPr>
            <p:cNvPr id="380" name="CustomShape 5"/>
            <p:cNvSpPr/>
            <p:nvPr/>
          </p:nvSpPr>
          <p:spPr>
            <a:xfrm rot="16200000">
              <a:off x="6003720" y="2860920"/>
              <a:ext cx="481320" cy="33840"/>
            </a:xfrm>
            <a:custGeom>
              <a:avLst/>
              <a:gdLst/>
              <a:ahLst/>
              <a:rect l="l" t="t" r="r" b="b"/>
              <a:pathLst>
                <a:path w="120000" h="120000">
                  <a:moveTo>
                    <a:pt x="0" y="59998"/>
                  </a:moveTo>
                  <a:lnTo>
                    <a:pt x="120000" y="59998"/>
                  </a:lnTo>
                </a:path>
              </a:pathLst>
            </a:custGeom>
            <a:noFill/>
            <a:ln w="25560">
              <a:solidFill>
                <a:srgbClr val="898989"/>
              </a:solidFill>
              <a:round/>
            </a:ln>
          </p:spPr>
          <p:style>
            <a:lnRef idx="0"/>
            <a:fillRef idx="0"/>
            <a:effectRef idx="0"/>
            <a:fontRef idx="minor"/>
          </p:style>
        </p:sp>
        <p:sp>
          <p:nvSpPr>
            <p:cNvPr id="381" name="CustomShape 6"/>
            <p:cNvSpPr/>
            <p:nvPr/>
          </p:nvSpPr>
          <p:spPr>
            <a:xfrm rot="16200000">
              <a:off x="6232680" y="2865960"/>
              <a:ext cx="23760" cy="23760"/>
            </a:xfrm>
            <a:prstGeom prst="rect">
              <a:avLst/>
            </a:prstGeom>
            <a:noFill/>
            <a:ln>
              <a:noFill/>
            </a:ln>
          </p:spPr>
          <p:style>
            <a:lnRef idx="0"/>
            <a:fillRef idx="0"/>
            <a:effectRef idx="0"/>
            <a:fontRef idx="minor"/>
          </p:style>
        </p:sp>
        <p:sp>
          <p:nvSpPr>
            <p:cNvPr id="382" name="CustomShape 7"/>
            <p:cNvSpPr/>
            <p:nvPr/>
          </p:nvSpPr>
          <p:spPr>
            <a:xfrm>
              <a:off x="7109640" y="3810240"/>
              <a:ext cx="1335960" cy="33840"/>
            </a:xfrm>
            <a:custGeom>
              <a:avLst/>
              <a:gdLst/>
              <a:ahLst/>
              <a:rect l="l" t="t" r="r" b="b"/>
              <a:pathLst>
                <a:path w="120000" h="120000">
                  <a:moveTo>
                    <a:pt x="0" y="59998"/>
                  </a:moveTo>
                  <a:lnTo>
                    <a:pt x="120000" y="59998"/>
                  </a:lnTo>
                </a:path>
              </a:pathLst>
            </a:custGeom>
            <a:noFill/>
            <a:ln w="25560">
              <a:solidFill>
                <a:srgbClr val="898989"/>
              </a:solidFill>
              <a:round/>
            </a:ln>
          </p:spPr>
          <p:style>
            <a:lnRef idx="0"/>
            <a:fillRef idx="0"/>
            <a:effectRef idx="0"/>
            <a:fontRef idx="minor"/>
          </p:style>
        </p:sp>
        <p:sp>
          <p:nvSpPr>
            <p:cNvPr id="383" name="CustomShape 8"/>
            <p:cNvSpPr/>
            <p:nvPr/>
          </p:nvSpPr>
          <p:spPr>
            <a:xfrm>
              <a:off x="7744680" y="3793680"/>
              <a:ext cx="66600" cy="66600"/>
            </a:xfrm>
            <a:prstGeom prst="rect">
              <a:avLst/>
            </a:prstGeom>
            <a:noFill/>
            <a:ln>
              <a:noFill/>
            </a:ln>
          </p:spPr>
          <p:style>
            <a:lnRef idx="0"/>
            <a:fillRef idx="0"/>
            <a:effectRef idx="0"/>
            <a:fontRef idx="minor"/>
          </p:style>
        </p:sp>
        <p:sp>
          <p:nvSpPr>
            <p:cNvPr id="384" name="CustomShape 9"/>
            <p:cNvSpPr/>
            <p:nvPr/>
          </p:nvSpPr>
          <p:spPr>
            <a:xfrm rot="5400000">
              <a:off x="6002280" y="4761000"/>
              <a:ext cx="484920" cy="33840"/>
            </a:xfrm>
            <a:custGeom>
              <a:avLst/>
              <a:gdLst/>
              <a:ahLst/>
              <a:rect l="l" t="t" r="r" b="b"/>
              <a:pathLst>
                <a:path w="120000" h="120000">
                  <a:moveTo>
                    <a:pt x="0" y="59998"/>
                  </a:moveTo>
                  <a:lnTo>
                    <a:pt x="120000" y="59998"/>
                  </a:lnTo>
                </a:path>
              </a:pathLst>
            </a:custGeom>
            <a:noFill/>
            <a:ln w="25560">
              <a:solidFill>
                <a:srgbClr val="898989"/>
              </a:solidFill>
              <a:round/>
            </a:ln>
          </p:spPr>
          <p:style>
            <a:lnRef idx="0"/>
            <a:fillRef idx="0"/>
            <a:effectRef idx="0"/>
            <a:fontRef idx="minor"/>
          </p:style>
        </p:sp>
        <p:sp>
          <p:nvSpPr>
            <p:cNvPr id="385" name="CustomShape 10"/>
            <p:cNvSpPr/>
            <p:nvPr/>
          </p:nvSpPr>
          <p:spPr>
            <a:xfrm rot="5400000">
              <a:off x="6232680" y="4766400"/>
              <a:ext cx="24120" cy="24120"/>
            </a:xfrm>
            <a:prstGeom prst="rect">
              <a:avLst/>
            </a:prstGeom>
            <a:noFill/>
            <a:ln>
              <a:noFill/>
            </a:ln>
          </p:spPr>
          <p:style>
            <a:lnRef idx="0"/>
            <a:fillRef idx="0"/>
            <a:effectRef idx="0"/>
            <a:fontRef idx="minor"/>
          </p:style>
        </p:sp>
        <p:sp>
          <p:nvSpPr>
            <p:cNvPr id="386" name="CustomShape 11"/>
            <p:cNvSpPr/>
            <p:nvPr/>
          </p:nvSpPr>
          <p:spPr>
            <a:xfrm>
              <a:off x="5216040" y="4796640"/>
              <a:ext cx="2057040" cy="1874520"/>
            </a:xfrm>
            <a:prstGeom prst="ellipse">
              <a:avLst/>
            </a:prstGeom>
            <a:solidFill>
              <a:schemeClr val="lt1"/>
            </a:solidFill>
            <a:ln w="25560">
              <a:solidFill>
                <a:srgbClr val="9d9d9d"/>
              </a:solidFill>
              <a:round/>
            </a:ln>
          </p:spPr>
          <p:style>
            <a:lnRef idx="0"/>
            <a:fillRef idx="0"/>
            <a:effectRef idx="0"/>
            <a:fontRef idx="minor"/>
          </p:style>
        </p:sp>
        <p:sp>
          <p:nvSpPr>
            <p:cNvPr id="387" name="CustomShape 12"/>
            <p:cNvSpPr/>
            <p:nvPr/>
          </p:nvSpPr>
          <p:spPr>
            <a:xfrm>
              <a:off x="5391720" y="5152320"/>
              <a:ext cx="1729800" cy="1050840"/>
            </a:xfrm>
            <a:prstGeom prst="rect">
              <a:avLst/>
            </a:prstGeom>
            <a:noFill/>
            <a:ln>
              <a:noFill/>
            </a:ln>
          </p:spPr>
          <p:style>
            <a:lnRef idx="0"/>
            <a:fillRef idx="0"/>
            <a:effectRef idx="0"/>
            <a:fontRef idx="minor"/>
          </p:style>
          <p:txBody>
            <a:bodyPr lIns="6840" rIns="6840" tIns="6840" bIns="6840" anchor="ctr"/>
            <a:p>
              <a:pPr algn="ctr">
                <a:lnSpc>
                  <a:spcPct val="90000"/>
                </a:lnSpc>
              </a:pPr>
              <a:r>
                <a:rPr b="1" lang="fr-FR" sz="1600" spc="-1" strike="noStrike">
                  <a:solidFill>
                    <a:srgbClr val="000000"/>
                  </a:solidFill>
                  <a:latin typeface="Arial"/>
                  <a:ea typeface="Arial"/>
                </a:rPr>
                <a:t>Département </a:t>
              </a:r>
              <a:endParaRPr b="0" lang="fr-FR" sz="1600" spc="-1" strike="noStrike">
                <a:latin typeface="Arial"/>
              </a:endParaRPr>
            </a:p>
            <a:p>
              <a:pPr algn="ctr">
                <a:lnSpc>
                  <a:spcPct val="90000"/>
                </a:lnSpc>
              </a:pPr>
              <a:r>
                <a:rPr b="1" lang="fr-FR" sz="1600" spc="-1" strike="noStrike">
                  <a:solidFill>
                    <a:srgbClr val="000000"/>
                  </a:solidFill>
                  <a:latin typeface="Arial"/>
                  <a:ea typeface="Arial"/>
                </a:rPr>
                <a:t>développement </a:t>
              </a:r>
              <a:endParaRPr b="0" lang="fr-FR" sz="1600" spc="-1" strike="noStrike">
                <a:latin typeface="Arial"/>
              </a:endParaRPr>
            </a:p>
            <a:p>
              <a:pPr algn="ctr">
                <a:lnSpc>
                  <a:spcPct val="90000"/>
                </a:lnSpc>
              </a:pPr>
              <a:r>
                <a:rPr b="1" lang="fr-FR" sz="1600" spc="-1" strike="noStrike">
                  <a:solidFill>
                    <a:srgbClr val="000000"/>
                  </a:solidFill>
                  <a:latin typeface="Arial"/>
                  <a:ea typeface="Arial"/>
                </a:rPr>
                <a:t>logiciel et digital</a:t>
              </a:r>
              <a:endParaRPr b="0" lang="fr-FR" sz="1600" spc="-1" strike="noStrike">
                <a:latin typeface="Arial"/>
              </a:endParaRPr>
            </a:p>
          </p:txBody>
        </p:sp>
        <p:sp>
          <p:nvSpPr>
            <p:cNvPr id="388" name="CustomShape 13"/>
            <p:cNvSpPr/>
            <p:nvPr/>
          </p:nvSpPr>
          <p:spPr>
            <a:xfrm rot="10800000">
              <a:off x="4745520" y="3799080"/>
              <a:ext cx="634320" cy="45360"/>
            </a:xfrm>
            <a:custGeom>
              <a:avLst/>
              <a:gdLst/>
              <a:ahLst/>
              <a:rect l="l" t="t" r="r" b="b"/>
              <a:pathLst>
                <a:path w="120000" h="120000">
                  <a:moveTo>
                    <a:pt x="0" y="59998"/>
                  </a:moveTo>
                  <a:lnTo>
                    <a:pt x="120000" y="59998"/>
                  </a:lnTo>
                </a:path>
              </a:pathLst>
            </a:custGeom>
            <a:noFill/>
            <a:ln w="25560">
              <a:solidFill>
                <a:srgbClr val="898989"/>
              </a:solidFill>
              <a:round/>
            </a:ln>
          </p:spPr>
          <p:style>
            <a:lnRef idx="0"/>
            <a:fillRef idx="0"/>
            <a:effectRef idx="0"/>
            <a:fontRef idx="minor"/>
          </p:style>
        </p:sp>
        <p:sp>
          <p:nvSpPr>
            <p:cNvPr id="389" name="CustomShape 14"/>
            <p:cNvSpPr/>
            <p:nvPr/>
          </p:nvSpPr>
          <p:spPr>
            <a:xfrm>
              <a:off x="4559760" y="3788280"/>
              <a:ext cx="77760" cy="77760"/>
            </a:xfrm>
            <a:prstGeom prst="rect">
              <a:avLst/>
            </a:prstGeom>
            <a:noFill/>
            <a:ln>
              <a:noFill/>
            </a:ln>
          </p:spPr>
          <p:style>
            <a:lnRef idx="0"/>
            <a:fillRef idx="0"/>
            <a:effectRef idx="0"/>
            <a:fontRef idx="minor"/>
          </p:style>
        </p:sp>
        <p:sp>
          <p:nvSpPr>
            <p:cNvPr id="390" name="CustomShape 15"/>
            <p:cNvSpPr/>
            <p:nvPr/>
          </p:nvSpPr>
          <p:spPr>
            <a:xfrm>
              <a:off x="2799720" y="2867400"/>
              <a:ext cx="1974960" cy="1874520"/>
            </a:xfrm>
            <a:prstGeom prst="ellipse">
              <a:avLst/>
            </a:prstGeom>
            <a:solidFill>
              <a:schemeClr val="lt1"/>
            </a:solidFill>
            <a:ln w="25560">
              <a:solidFill>
                <a:srgbClr val="9d9d9d"/>
              </a:solidFill>
              <a:round/>
            </a:ln>
          </p:spPr>
          <p:style>
            <a:lnRef idx="0"/>
            <a:fillRef idx="0"/>
            <a:effectRef idx="0"/>
            <a:fontRef idx="minor"/>
          </p:style>
        </p:sp>
        <p:sp>
          <p:nvSpPr>
            <p:cNvPr id="391" name="CustomShape 16"/>
            <p:cNvSpPr/>
            <p:nvPr/>
          </p:nvSpPr>
          <p:spPr>
            <a:xfrm>
              <a:off x="3015000" y="3301560"/>
              <a:ext cx="1494720" cy="1050840"/>
            </a:xfrm>
            <a:prstGeom prst="rect">
              <a:avLst/>
            </a:prstGeom>
            <a:noFill/>
            <a:ln>
              <a:noFill/>
            </a:ln>
          </p:spPr>
          <p:style>
            <a:lnRef idx="0"/>
            <a:fillRef idx="0"/>
            <a:effectRef idx="0"/>
            <a:fontRef idx="minor"/>
          </p:style>
          <p:txBody>
            <a:bodyPr lIns="6840" rIns="6840" tIns="6840" bIns="6840" anchor="ctr"/>
            <a:p>
              <a:pPr algn="ctr">
                <a:lnSpc>
                  <a:spcPct val="90000"/>
                </a:lnSpc>
              </a:pPr>
              <a:r>
                <a:rPr b="1" lang="fr-FR" sz="1800" spc="-1" strike="noStrike">
                  <a:solidFill>
                    <a:srgbClr val="000000"/>
                  </a:solidFill>
                  <a:latin typeface="Arial"/>
                  <a:ea typeface="Arial"/>
                </a:rPr>
                <a:t>Département </a:t>
              </a:r>
              <a:endParaRPr b="0" lang="fr-FR" sz="1800" spc="-1" strike="noStrike">
                <a:latin typeface="Arial"/>
              </a:endParaRPr>
            </a:p>
            <a:p>
              <a:pPr algn="ctr">
                <a:lnSpc>
                  <a:spcPct val="90000"/>
                </a:lnSpc>
              </a:pPr>
              <a:r>
                <a:rPr b="1" lang="fr-FR" sz="1800" spc="-1" strike="noStrike">
                  <a:solidFill>
                    <a:srgbClr val="000000"/>
                  </a:solidFill>
                  <a:latin typeface="Arial"/>
                  <a:ea typeface="Arial"/>
                </a:rPr>
                <a:t>Recherche</a:t>
              </a:r>
              <a:endParaRPr b="0" lang="fr-FR" sz="1800" spc="-1" strike="noStrike">
                <a:latin typeface="Arial"/>
              </a:endParaRPr>
            </a:p>
            <a:p>
              <a:pPr algn="ctr">
                <a:lnSpc>
                  <a:spcPct val="90000"/>
                </a:lnSpc>
              </a:pPr>
              <a:r>
                <a:rPr b="1" lang="fr-FR" sz="1800" spc="-1" strike="noStrike">
                  <a:solidFill>
                    <a:srgbClr val="000000"/>
                  </a:solidFill>
                  <a:latin typeface="Arial"/>
                  <a:ea typeface="Arial"/>
                </a:rPr>
                <a:t> </a:t>
              </a:r>
              <a:r>
                <a:rPr b="1" lang="fr-FR" sz="1800" spc="-1" strike="noStrike">
                  <a:solidFill>
                    <a:srgbClr val="000000"/>
                  </a:solidFill>
                  <a:latin typeface="Arial"/>
                  <a:ea typeface="Arial"/>
                </a:rPr>
                <a:t>médicale</a:t>
              </a:r>
              <a:endParaRPr b="0" lang="fr-FR" sz="1800" spc="-1" strike="noStrike">
                <a:latin typeface="Arial"/>
              </a:endParaRPr>
            </a:p>
          </p:txBody>
        </p:sp>
      </p:grpSp>
      <p:pic>
        <p:nvPicPr>
          <p:cNvPr id="392" name="Google Shape;361;p26" descr=""/>
          <p:cNvPicPr/>
          <p:nvPr/>
        </p:nvPicPr>
        <p:blipFill>
          <a:blip r:embed="rId1"/>
          <a:stretch/>
        </p:blipFill>
        <p:spPr>
          <a:xfrm>
            <a:off x="5622840" y="3467160"/>
            <a:ext cx="1347480" cy="754560"/>
          </a:xfrm>
          <a:prstGeom prst="rect">
            <a:avLst/>
          </a:prstGeom>
          <a:ln>
            <a:noFill/>
          </a:ln>
        </p:spPr>
      </p:pic>
      <p:sp>
        <p:nvSpPr>
          <p:cNvPr id="393" name="CustomShape 17"/>
          <p:cNvSpPr/>
          <p:nvPr/>
        </p:nvSpPr>
        <p:spPr>
          <a:xfrm>
            <a:off x="5292000" y="1009440"/>
            <a:ext cx="1974960" cy="1874520"/>
          </a:xfrm>
          <a:prstGeom prst="ellipse">
            <a:avLst/>
          </a:prstGeom>
          <a:solidFill>
            <a:schemeClr val="lt1"/>
          </a:solidFill>
          <a:ln w="25560">
            <a:solidFill>
              <a:srgbClr val="9d9d9d"/>
            </a:solidFill>
            <a:round/>
          </a:ln>
        </p:spPr>
        <p:style>
          <a:lnRef idx="0"/>
          <a:fillRef idx="0"/>
          <a:effectRef idx="0"/>
          <a:fontRef idx="minor"/>
        </p:style>
      </p:sp>
      <p:sp>
        <p:nvSpPr>
          <p:cNvPr id="394" name="CustomShape 18"/>
          <p:cNvSpPr/>
          <p:nvPr/>
        </p:nvSpPr>
        <p:spPr>
          <a:xfrm>
            <a:off x="5540040" y="1451160"/>
            <a:ext cx="1478880" cy="1050840"/>
          </a:xfrm>
          <a:prstGeom prst="rect">
            <a:avLst/>
          </a:prstGeom>
          <a:noFill/>
          <a:ln>
            <a:noFill/>
          </a:ln>
        </p:spPr>
        <p:style>
          <a:lnRef idx="0"/>
          <a:fillRef idx="0"/>
          <a:effectRef idx="0"/>
          <a:fontRef idx="minor"/>
        </p:style>
        <p:txBody>
          <a:bodyPr lIns="6840" rIns="6840" tIns="6840" bIns="6840" anchor="ctr"/>
          <a:p>
            <a:pPr algn="ctr">
              <a:lnSpc>
                <a:spcPct val="90000"/>
              </a:lnSpc>
            </a:pPr>
            <a:r>
              <a:rPr b="1" lang="fr-FR" sz="1800" spc="-1" strike="noStrike">
                <a:solidFill>
                  <a:srgbClr val="000000"/>
                </a:solidFill>
                <a:latin typeface="Arial"/>
                <a:ea typeface="Arial"/>
              </a:rPr>
              <a:t>Département IA</a:t>
            </a:r>
            <a:endParaRPr b="0" lang="fr-FR" sz="1800" spc="-1" strike="noStrike">
              <a:latin typeface="Arial"/>
            </a:endParaRPr>
          </a:p>
        </p:txBody>
      </p:sp>
      <p:sp>
        <p:nvSpPr>
          <p:cNvPr id="395" name="CustomShape 19"/>
          <p:cNvSpPr/>
          <p:nvPr/>
        </p:nvSpPr>
        <p:spPr>
          <a:xfrm>
            <a:off x="7756560" y="2884680"/>
            <a:ext cx="1974960" cy="1874520"/>
          </a:xfrm>
          <a:prstGeom prst="ellipse">
            <a:avLst/>
          </a:prstGeom>
          <a:solidFill>
            <a:schemeClr val="lt1"/>
          </a:solidFill>
          <a:ln w="25560">
            <a:solidFill>
              <a:srgbClr val="9d9d9d"/>
            </a:solidFill>
            <a:round/>
          </a:ln>
        </p:spPr>
        <p:style>
          <a:lnRef idx="0"/>
          <a:fillRef idx="0"/>
          <a:effectRef idx="0"/>
          <a:fontRef idx="minor"/>
        </p:style>
      </p:sp>
      <p:sp>
        <p:nvSpPr>
          <p:cNvPr id="396" name="CustomShape 20"/>
          <p:cNvSpPr/>
          <p:nvPr/>
        </p:nvSpPr>
        <p:spPr>
          <a:xfrm>
            <a:off x="7813440" y="3335040"/>
            <a:ext cx="1844280" cy="1050840"/>
          </a:xfrm>
          <a:prstGeom prst="rect">
            <a:avLst/>
          </a:prstGeom>
          <a:noFill/>
          <a:ln>
            <a:noFill/>
          </a:ln>
        </p:spPr>
        <p:style>
          <a:lnRef idx="0"/>
          <a:fillRef idx="0"/>
          <a:effectRef idx="0"/>
          <a:fontRef idx="minor"/>
        </p:style>
        <p:txBody>
          <a:bodyPr lIns="6840" rIns="6840" tIns="6840" bIns="6840" anchor="ctr"/>
          <a:p>
            <a:pPr algn="ctr">
              <a:lnSpc>
                <a:spcPct val="90000"/>
              </a:lnSpc>
            </a:pPr>
            <a:r>
              <a:rPr b="1" lang="fr-FR" sz="1800" spc="-1" strike="noStrike">
                <a:solidFill>
                  <a:srgbClr val="000000"/>
                </a:solidFill>
                <a:latin typeface="Arial"/>
                <a:ea typeface="Arial"/>
              </a:rPr>
              <a:t>Département </a:t>
            </a:r>
            <a:endParaRPr b="0" lang="fr-FR" sz="1800" spc="-1" strike="noStrike">
              <a:latin typeface="Arial"/>
            </a:endParaRPr>
          </a:p>
          <a:p>
            <a:pPr algn="ctr">
              <a:lnSpc>
                <a:spcPct val="90000"/>
              </a:lnSpc>
            </a:pPr>
            <a:r>
              <a:rPr b="1" lang="fr-FR" sz="1800" spc="-1" strike="noStrike">
                <a:solidFill>
                  <a:srgbClr val="000000"/>
                </a:solidFill>
                <a:latin typeface="Arial"/>
                <a:ea typeface="Arial"/>
              </a:rPr>
              <a:t>Marketing et</a:t>
            </a:r>
            <a:endParaRPr b="0" lang="fr-FR" sz="1800" spc="-1" strike="noStrike">
              <a:latin typeface="Arial"/>
            </a:endParaRPr>
          </a:p>
          <a:p>
            <a:pPr algn="ctr">
              <a:lnSpc>
                <a:spcPct val="90000"/>
              </a:lnSpc>
            </a:pPr>
            <a:r>
              <a:rPr b="1" lang="fr-FR" sz="1800" spc="-1" strike="noStrike">
                <a:solidFill>
                  <a:srgbClr val="000000"/>
                </a:solidFill>
                <a:latin typeface="Arial"/>
                <a:ea typeface="Arial"/>
              </a:rPr>
              <a:t> </a:t>
            </a:r>
            <a:r>
              <a:rPr b="1" lang="fr-FR" sz="1800" spc="-1" strike="noStrike">
                <a:solidFill>
                  <a:srgbClr val="000000"/>
                </a:solidFill>
                <a:latin typeface="Arial"/>
                <a:ea typeface="Arial"/>
              </a:rPr>
              <a:t>Relations </a:t>
            </a:r>
            <a:endParaRPr b="0" lang="fr-FR" sz="1800" spc="-1" strike="noStrike">
              <a:latin typeface="Arial"/>
            </a:endParaRPr>
          </a:p>
          <a:p>
            <a:pPr algn="ctr">
              <a:lnSpc>
                <a:spcPct val="90000"/>
              </a:lnSpc>
            </a:pPr>
            <a:r>
              <a:rPr b="1" lang="fr-FR" sz="1800" spc="-1" strike="noStrike">
                <a:solidFill>
                  <a:srgbClr val="000000"/>
                </a:solidFill>
                <a:latin typeface="Arial"/>
                <a:ea typeface="Arial"/>
              </a:rPr>
              <a:t>Clients</a:t>
            </a:r>
            <a:endParaRPr b="0" lang="fr-FR" sz="18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263520" y="1845000"/>
            <a:ext cx="8352720" cy="3524760"/>
          </a:xfrm>
          <a:prstGeom prst="rect">
            <a:avLst/>
          </a:prstGeom>
          <a:noFill/>
          <a:ln>
            <a:noFill/>
          </a:ln>
        </p:spPr>
        <p:style>
          <a:lnRef idx="0"/>
          <a:fillRef idx="0"/>
          <a:effectRef idx="0"/>
          <a:fontRef idx="minor"/>
        </p:style>
        <p:txBody>
          <a:bodyPr anchor="ctr"/>
          <a:p>
            <a:pPr algn="ctr">
              <a:lnSpc>
                <a:spcPct val="100000"/>
              </a:lnSpc>
            </a:pPr>
            <a:r>
              <a:rPr b="1" lang="fr-FR" sz="5400" spc="-1" strike="noStrike">
                <a:solidFill>
                  <a:srgbClr val="ffffff"/>
                </a:solidFill>
                <a:latin typeface="Malgun Gothic"/>
                <a:ea typeface="Malgun Gothic"/>
              </a:rPr>
              <a:t>Besoins financiers</a:t>
            </a:r>
            <a:endParaRPr b="0" lang="fr-FR" sz="5400" spc="-1" strike="noStrike">
              <a:latin typeface="Arial"/>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TextShape 1"/>
          <p:cNvSpPr txBox="1"/>
          <p:nvPr/>
        </p:nvSpPr>
        <p:spPr>
          <a:xfrm>
            <a:off x="483480" y="18216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Objectifs de développement:</a:t>
            </a:r>
            <a:endParaRPr b="0" lang="fr-FR" sz="3600" spc="-1" strike="noStrike">
              <a:solidFill>
                <a:srgbClr val="000000"/>
              </a:solidFill>
              <a:latin typeface="Arial"/>
            </a:endParaRPr>
          </a:p>
        </p:txBody>
      </p:sp>
      <p:sp>
        <p:nvSpPr>
          <p:cNvPr id="399" name="CustomShape 2"/>
          <p:cNvSpPr/>
          <p:nvPr/>
        </p:nvSpPr>
        <p:spPr>
          <a:xfrm>
            <a:off x="407520" y="911160"/>
            <a:ext cx="6558480" cy="2517480"/>
          </a:xfrm>
          <a:prstGeom prst="rect">
            <a:avLst/>
          </a:prstGeom>
          <a:noFill/>
          <a:ln>
            <a:noFill/>
          </a:ln>
        </p:spPr>
        <p:style>
          <a:lnRef idx="0"/>
          <a:fillRef idx="0"/>
          <a:effectRef idx="0"/>
          <a:fontRef idx="minor"/>
        </p:style>
        <p:txBody>
          <a:bodyPr/>
          <a:p>
            <a:pPr marL="343080">
              <a:lnSpc>
                <a:spcPct val="80000"/>
              </a:lnSpc>
            </a:pPr>
            <a:endParaRPr b="0" lang="fr-FR" sz="1800" spc="-1" strike="noStrike">
              <a:latin typeface="Arial"/>
            </a:endParaRPr>
          </a:p>
          <a:p>
            <a:pPr marL="373320" indent="-372960">
              <a:lnSpc>
                <a:spcPct val="200000"/>
              </a:lnSpc>
              <a:buClr>
                <a:srgbClr val="0b334c"/>
              </a:buClr>
              <a:buFont typeface="Arial"/>
              <a:buChar char="➢"/>
            </a:pPr>
            <a:r>
              <a:rPr b="0" i="1" lang="fr-FR" sz="2400" spc="-1" strike="noStrike">
                <a:solidFill>
                  <a:srgbClr val="0b334c"/>
                </a:solidFill>
                <a:latin typeface="Calibri"/>
                <a:ea typeface="Calibri"/>
              </a:rPr>
              <a:t>100k téléchargements de l’appli</a:t>
            </a:r>
            <a:endParaRPr b="0" lang="fr-FR" sz="2400" spc="-1" strike="noStrike">
              <a:latin typeface="Arial"/>
            </a:endParaRPr>
          </a:p>
          <a:p>
            <a:pPr marL="373320" indent="-372960">
              <a:lnSpc>
                <a:spcPct val="200000"/>
              </a:lnSpc>
              <a:buClr>
                <a:srgbClr val="0b334c"/>
              </a:buClr>
              <a:buFont typeface="Arial"/>
              <a:buChar char="➢"/>
            </a:pPr>
            <a:r>
              <a:rPr b="0" i="1" lang="fr-FR" sz="2400" spc="-1" strike="noStrike">
                <a:solidFill>
                  <a:srgbClr val="0b334c"/>
                </a:solidFill>
                <a:latin typeface="Calibri"/>
                <a:ea typeface="Calibri"/>
              </a:rPr>
              <a:t>10 000 analyses</a:t>
            </a:r>
            <a:endParaRPr b="0" lang="fr-FR" sz="2400" spc="-1" strike="noStrike">
              <a:latin typeface="Arial"/>
            </a:endParaRPr>
          </a:p>
          <a:p>
            <a:pPr marL="373320" indent="-372960">
              <a:lnSpc>
                <a:spcPct val="200000"/>
              </a:lnSpc>
              <a:buClr>
                <a:srgbClr val="0b334c"/>
              </a:buClr>
              <a:buFont typeface="Arial"/>
              <a:buChar char="➢"/>
            </a:pPr>
            <a:r>
              <a:rPr b="0" i="1" lang="fr-FR" sz="2400" spc="-1" strike="noStrike">
                <a:solidFill>
                  <a:srgbClr val="0b334c"/>
                </a:solidFill>
                <a:latin typeface="Calibri"/>
                <a:ea typeface="Calibri"/>
              </a:rPr>
              <a:t>5 000 abonnements</a:t>
            </a:r>
            <a:endParaRPr b="0" lang="fr-FR" sz="2400" spc="-1" strike="noStrike">
              <a:latin typeface="Arial"/>
            </a:endParaRPr>
          </a:p>
          <a:p>
            <a:pPr>
              <a:lnSpc>
                <a:spcPct val="100000"/>
              </a:lnSpc>
            </a:pPr>
            <a:endParaRPr b="0" lang="fr-FR" sz="2400" spc="-1" strike="noStrike">
              <a:latin typeface="Arial"/>
            </a:endParaRPr>
          </a:p>
          <a:p>
            <a:pPr marL="343080" indent="-190080">
              <a:lnSpc>
                <a:spcPct val="80000"/>
              </a:lnSpc>
              <a:spcBef>
                <a:spcPts val="479"/>
              </a:spcBef>
            </a:pPr>
            <a:endParaRPr b="0" lang="fr-FR" sz="2400" spc="-1" strike="noStrike">
              <a:latin typeface="Arial"/>
            </a:endParaRPr>
          </a:p>
        </p:txBody>
      </p:sp>
      <p:pic>
        <p:nvPicPr>
          <p:cNvPr id="400" name="Google Shape;378;p28" descr=""/>
          <p:cNvPicPr/>
          <p:nvPr/>
        </p:nvPicPr>
        <p:blipFill>
          <a:blip r:embed="rId1"/>
          <a:stretch/>
        </p:blipFill>
        <p:spPr>
          <a:xfrm>
            <a:off x="5951880" y="1124640"/>
            <a:ext cx="2619000" cy="1742760"/>
          </a:xfrm>
          <a:prstGeom prst="rect">
            <a:avLst/>
          </a:prstGeom>
          <a:ln>
            <a:noFill/>
          </a:ln>
        </p:spPr>
      </p:pic>
      <p:pic>
        <p:nvPicPr>
          <p:cNvPr id="401" name="Google Shape;379;p28" descr=""/>
          <p:cNvPicPr/>
          <p:nvPr/>
        </p:nvPicPr>
        <p:blipFill>
          <a:blip r:embed="rId2"/>
          <a:stretch/>
        </p:blipFill>
        <p:spPr>
          <a:xfrm>
            <a:off x="8702640" y="2170080"/>
            <a:ext cx="2321280" cy="2097000"/>
          </a:xfrm>
          <a:prstGeom prst="rect">
            <a:avLst/>
          </a:prstGeom>
          <a:ln>
            <a:noFill/>
          </a:ln>
        </p:spPr>
      </p:pic>
      <p:sp>
        <p:nvSpPr>
          <p:cNvPr id="402" name="CustomShape 3"/>
          <p:cNvSpPr/>
          <p:nvPr/>
        </p:nvSpPr>
        <p:spPr>
          <a:xfrm>
            <a:off x="915120" y="4774680"/>
            <a:ext cx="10073520" cy="1053720"/>
          </a:xfrm>
          <a:prstGeom prst="rect">
            <a:avLst/>
          </a:prstGeom>
          <a:solidFill>
            <a:schemeClr val="lt1"/>
          </a:solidFill>
          <a:ln>
            <a:noFill/>
          </a:ln>
        </p:spPr>
        <p:style>
          <a:lnRef idx="0"/>
          <a:fillRef idx="0"/>
          <a:effectRef idx="0"/>
          <a:fontRef idx="minor"/>
        </p:style>
        <p:txBody>
          <a:bodyPr/>
          <a:p>
            <a:pPr>
              <a:lnSpc>
                <a:spcPct val="200000"/>
              </a:lnSpc>
            </a:pPr>
            <a:r>
              <a:rPr b="0" i="1" lang="fr-FR" sz="2400" spc="-1" strike="noStrike" u="sng">
                <a:solidFill>
                  <a:srgbClr val="0b334c"/>
                </a:solidFill>
                <a:uFillTx/>
                <a:latin typeface="Calibri"/>
                <a:ea typeface="Calibri"/>
              </a:rPr>
              <a:t>Besoin Financement:</a:t>
            </a:r>
            <a:r>
              <a:rPr b="0" i="1" lang="fr-FR" sz="2400" spc="-1" strike="noStrike">
                <a:solidFill>
                  <a:srgbClr val="0b334c"/>
                </a:solidFill>
                <a:latin typeface="Calibri"/>
                <a:ea typeface="Calibri"/>
              </a:rPr>
              <a:t> </a:t>
            </a:r>
            <a:r>
              <a:rPr b="1" i="1" lang="fr-FR" sz="2800" spc="-1" strike="noStrike">
                <a:solidFill>
                  <a:srgbClr val="ff0000"/>
                </a:solidFill>
                <a:latin typeface="Calibri"/>
                <a:ea typeface="Calibri"/>
              </a:rPr>
              <a:t>1 million d’Euros (business angels, BPIFrance)</a:t>
            </a:r>
            <a:endParaRPr b="0" lang="fr-FR" sz="2800" spc="-1" strike="noStrike">
              <a:latin typeface="Arial"/>
            </a:endParaRPr>
          </a:p>
          <a:p>
            <a:pPr marL="373320">
              <a:lnSpc>
                <a:spcPct val="200000"/>
              </a:lnSpc>
            </a:pPr>
            <a:endParaRPr b="0" lang="fr-FR" sz="2800" spc="-1" strike="noStrike">
              <a:latin typeface="Arial"/>
            </a:endParaRPr>
          </a:p>
          <a:p>
            <a:pPr>
              <a:lnSpc>
                <a:spcPct val="100000"/>
              </a:lnSpc>
            </a:pPr>
            <a:endParaRPr b="0" lang="fr-FR" sz="2800" spc="-1" strike="noStrike">
              <a:latin typeface="Arial"/>
            </a:endParaRPr>
          </a:p>
          <a:p>
            <a:pPr marL="343080" indent="-190080">
              <a:lnSpc>
                <a:spcPct val="80000"/>
              </a:lnSpc>
              <a:spcBef>
                <a:spcPts val="479"/>
              </a:spcBef>
            </a:pPr>
            <a:endParaRPr b="0" lang="fr-FR" sz="28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TextShape 1"/>
          <p:cNvSpPr txBox="1"/>
          <p:nvPr/>
        </p:nvSpPr>
        <p:spPr>
          <a:xfrm>
            <a:off x="5951880" y="2637000"/>
            <a:ext cx="6048360" cy="1367640"/>
          </a:xfrm>
          <a:prstGeom prst="rect">
            <a:avLst/>
          </a:prstGeom>
          <a:noFill/>
          <a:ln>
            <a:noFill/>
          </a:ln>
        </p:spPr>
        <p:txBody>
          <a:bodyPr lIns="99720" rIns="99720" tIns="49680" bIns="49680"/>
          <a:p>
            <a:pPr>
              <a:lnSpc>
                <a:spcPct val="100000"/>
              </a:lnSpc>
            </a:pPr>
            <a:r>
              <a:rPr b="0" lang="fr-FR" sz="7200" spc="-1" strike="noStrike">
                <a:solidFill>
                  <a:srgbClr val="ffffff"/>
                </a:solidFill>
                <a:latin typeface="Calibri"/>
                <a:ea typeface="Calibri"/>
              </a:rPr>
              <a:t>THANK YOU</a:t>
            </a:r>
            <a:endParaRPr b="0" lang="fr-FR" sz="7200" spc="-1" strike="noStrike">
              <a:solidFill>
                <a:srgbClr val="000000"/>
              </a:solidFill>
              <a:latin typeface="Arial"/>
            </a:endParaRPr>
          </a:p>
        </p:txBody>
      </p:sp>
      <p:pic>
        <p:nvPicPr>
          <p:cNvPr id="404" name="Google Shape;386;p29" descr=""/>
          <p:cNvPicPr/>
          <p:nvPr/>
        </p:nvPicPr>
        <p:blipFill>
          <a:blip r:embed="rId1"/>
          <a:stretch/>
        </p:blipFill>
        <p:spPr>
          <a:xfrm>
            <a:off x="8957160" y="5085360"/>
            <a:ext cx="3024000" cy="115164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3" name="TextShape 1"/>
          <p:cNvSpPr txBox="1"/>
          <p:nvPr/>
        </p:nvSpPr>
        <p:spPr>
          <a:xfrm>
            <a:off x="191520" y="221040"/>
            <a:ext cx="11809080" cy="1169280"/>
          </a:xfrm>
          <a:prstGeom prst="rect">
            <a:avLst/>
          </a:prstGeom>
          <a:noFill/>
          <a:ln>
            <a:noFill/>
          </a:ln>
        </p:spPr>
        <p:txBody>
          <a:bodyPr anchor="ctr"/>
          <a:p>
            <a:pPr>
              <a:lnSpc>
                <a:spcPct val="100000"/>
              </a:lnSpc>
            </a:pPr>
            <a:r>
              <a:rPr b="1" lang="fr-FR" sz="3600" spc="-1" strike="noStrike">
                <a:solidFill>
                  <a:srgbClr val="434343"/>
                </a:solidFill>
                <a:latin typeface="Malgun Gothic"/>
                <a:ea typeface="Malgun Gothic"/>
              </a:rPr>
              <a:t>Nous et notre Microbiote Intestinal: la symbiose qui maintient notre santé</a:t>
            </a:r>
            <a:endParaRPr b="0" lang="fr-FR" sz="3600" spc="-1" strike="noStrike">
              <a:solidFill>
                <a:srgbClr val="000000"/>
              </a:solidFill>
              <a:latin typeface="Arial"/>
            </a:endParaRPr>
          </a:p>
        </p:txBody>
      </p:sp>
      <p:pic>
        <p:nvPicPr>
          <p:cNvPr id="254" name="Google Shape;117;p3" descr=""/>
          <p:cNvPicPr/>
          <p:nvPr/>
        </p:nvPicPr>
        <p:blipFill>
          <a:blip r:embed="rId2"/>
          <a:stretch/>
        </p:blipFill>
        <p:spPr>
          <a:xfrm>
            <a:off x="13194720" y="221040"/>
            <a:ext cx="6022080" cy="2410200"/>
          </a:xfrm>
          <a:prstGeom prst="rect">
            <a:avLst/>
          </a:prstGeom>
          <a:ln>
            <a:noFill/>
          </a:ln>
        </p:spPr>
      </p:pic>
      <p:pic>
        <p:nvPicPr>
          <p:cNvPr id="255" name="Google Shape;118;p3" descr=""/>
          <p:cNvPicPr/>
          <p:nvPr/>
        </p:nvPicPr>
        <p:blipFill>
          <a:blip r:embed="rId3"/>
          <a:stretch/>
        </p:blipFill>
        <p:spPr>
          <a:xfrm>
            <a:off x="13194720" y="2747880"/>
            <a:ext cx="6022080" cy="3828960"/>
          </a:xfrm>
          <a:prstGeom prst="rect">
            <a:avLst/>
          </a:prstGeom>
          <a:ln>
            <a:noFill/>
          </a:ln>
        </p:spPr>
      </p:pic>
      <p:sp>
        <p:nvSpPr>
          <p:cNvPr id="256" name="CustomShape 2"/>
          <p:cNvSpPr/>
          <p:nvPr/>
        </p:nvSpPr>
        <p:spPr>
          <a:xfrm>
            <a:off x="931680" y="4778280"/>
            <a:ext cx="9709560" cy="1169280"/>
          </a:xfrm>
          <a:prstGeom prst="rect">
            <a:avLst/>
          </a:prstGeom>
          <a:noFill/>
          <a:ln>
            <a:noFill/>
          </a:ln>
        </p:spPr>
        <p:style>
          <a:lnRef idx="0"/>
          <a:fillRef idx="0"/>
          <a:effectRef idx="0"/>
          <a:fontRef idx="minor"/>
        </p:style>
        <p:txBody>
          <a:bodyPr tIns="91440" bIns="91440" anchor="ctr"/>
          <a:p>
            <a:pPr>
              <a:lnSpc>
                <a:spcPct val="80000"/>
              </a:lnSpc>
            </a:pPr>
            <a:endParaRPr b="0" lang="fr-FR" sz="1800" spc="-1" strike="noStrike">
              <a:latin typeface="Arial"/>
            </a:endParaRPr>
          </a:p>
          <a:p>
            <a:pPr>
              <a:lnSpc>
                <a:spcPct val="80000"/>
              </a:lnSpc>
            </a:pPr>
            <a:endParaRPr b="0" lang="fr-FR" sz="1800" spc="-1" strike="noStrike">
              <a:latin typeface="Arial"/>
            </a:endParaRPr>
          </a:p>
          <a:p>
            <a:pPr>
              <a:lnSpc>
                <a:spcPct val="80000"/>
              </a:lnSpc>
            </a:pPr>
            <a:r>
              <a:rPr b="1" lang="fr-FR" sz="1900" spc="-1" strike="noStrike" u="sng">
                <a:solidFill>
                  <a:srgbClr val="ffffff"/>
                </a:solidFill>
                <a:uFillTx/>
                <a:latin typeface="Arial"/>
                <a:ea typeface="Arial"/>
              </a:rPr>
              <a:t>La recherche avance à grand pas, le microbiote a un rôle dans: </a:t>
            </a:r>
            <a:endParaRPr b="0" lang="fr-FR" sz="1900" spc="-1" strike="noStrike">
              <a:latin typeface="Arial"/>
            </a:endParaRPr>
          </a:p>
          <a:p>
            <a:pPr>
              <a:lnSpc>
                <a:spcPct val="80000"/>
              </a:lnSpc>
            </a:pPr>
            <a:endParaRPr b="0" lang="fr-FR" sz="1900" spc="-1" strike="noStrike">
              <a:latin typeface="Arial"/>
            </a:endParaRPr>
          </a:p>
          <a:p>
            <a:pPr>
              <a:lnSpc>
                <a:spcPct val="80000"/>
              </a:lnSpc>
            </a:pPr>
            <a:r>
              <a:rPr b="1" lang="fr-FR" sz="1900" spc="-1" strike="noStrike">
                <a:solidFill>
                  <a:srgbClr val="ffffff"/>
                </a:solidFill>
                <a:latin typeface="Arial"/>
                <a:ea typeface="Arial"/>
              </a:rPr>
              <a:t>Système immunitaire,</a:t>
            </a:r>
            <a:endParaRPr b="0" lang="fr-FR" sz="1900" spc="-1" strike="noStrike">
              <a:latin typeface="Arial"/>
            </a:endParaRPr>
          </a:p>
          <a:p>
            <a:pPr>
              <a:lnSpc>
                <a:spcPct val="80000"/>
              </a:lnSpc>
            </a:pPr>
            <a:r>
              <a:rPr b="1" lang="fr-FR" sz="1900" spc="-1" strike="noStrike">
                <a:solidFill>
                  <a:srgbClr val="ffffff"/>
                </a:solidFill>
                <a:latin typeface="Arial"/>
                <a:ea typeface="Arial"/>
              </a:rPr>
              <a:t>Inflammations, </a:t>
            </a:r>
            <a:endParaRPr b="0" lang="fr-FR" sz="1900" spc="-1" strike="noStrike">
              <a:latin typeface="Arial"/>
            </a:endParaRPr>
          </a:p>
          <a:p>
            <a:pPr>
              <a:lnSpc>
                <a:spcPct val="80000"/>
              </a:lnSpc>
            </a:pPr>
            <a:r>
              <a:rPr b="1" lang="fr-FR" sz="1900" spc="-1" strike="noStrike">
                <a:solidFill>
                  <a:srgbClr val="ffffff"/>
                </a:solidFill>
                <a:latin typeface="Arial"/>
                <a:ea typeface="Arial"/>
              </a:rPr>
              <a:t>Perméabilité Intestinale, </a:t>
            </a:r>
            <a:endParaRPr b="0" lang="fr-FR" sz="1900" spc="-1" strike="noStrike">
              <a:latin typeface="Arial"/>
            </a:endParaRPr>
          </a:p>
          <a:p>
            <a:pPr>
              <a:lnSpc>
                <a:spcPct val="80000"/>
              </a:lnSpc>
            </a:pPr>
            <a:r>
              <a:rPr b="1" lang="fr-FR" sz="1900" spc="-1" strike="noStrike">
                <a:solidFill>
                  <a:srgbClr val="ffffff"/>
                </a:solidFill>
                <a:latin typeface="Arial"/>
                <a:ea typeface="Arial"/>
              </a:rPr>
              <a:t>Carences,</a:t>
            </a:r>
            <a:endParaRPr b="0" lang="fr-FR" sz="1900" spc="-1" strike="noStrike">
              <a:latin typeface="Arial"/>
            </a:endParaRPr>
          </a:p>
          <a:p>
            <a:pPr>
              <a:lnSpc>
                <a:spcPct val="80000"/>
              </a:lnSpc>
            </a:pPr>
            <a:r>
              <a:rPr b="1" lang="fr-FR" sz="1900" spc="-1" strike="noStrike">
                <a:solidFill>
                  <a:srgbClr val="ffffff"/>
                </a:solidFill>
                <a:latin typeface="Arial"/>
                <a:ea typeface="Arial"/>
              </a:rPr>
              <a:t>Cancers et Efficacité des Chimiothérapies,</a:t>
            </a:r>
            <a:endParaRPr b="0" lang="fr-FR" sz="1900" spc="-1" strike="noStrike">
              <a:latin typeface="Arial"/>
            </a:endParaRPr>
          </a:p>
          <a:p>
            <a:pPr>
              <a:lnSpc>
                <a:spcPct val="80000"/>
              </a:lnSpc>
            </a:pPr>
            <a:r>
              <a:rPr b="1" lang="fr-FR" sz="1900" spc="-1" strike="noStrike">
                <a:solidFill>
                  <a:srgbClr val="ffffff"/>
                </a:solidFill>
                <a:latin typeface="Arial"/>
                <a:ea typeface="Arial"/>
              </a:rPr>
              <a:t>Diabète, </a:t>
            </a:r>
            <a:endParaRPr b="0" lang="fr-FR" sz="1900" spc="-1" strike="noStrike">
              <a:latin typeface="Arial"/>
            </a:endParaRPr>
          </a:p>
          <a:p>
            <a:pPr>
              <a:lnSpc>
                <a:spcPct val="80000"/>
              </a:lnSpc>
            </a:pPr>
            <a:r>
              <a:rPr b="1" lang="fr-FR" sz="1900" spc="-1" strike="noStrike">
                <a:solidFill>
                  <a:srgbClr val="ffffff"/>
                </a:solidFill>
                <a:latin typeface="Arial"/>
                <a:ea typeface="Arial"/>
              </a:rPr>
              <a:t>Nash, </a:t>
            </a:r>
            <a:endParaRPr b="0" lang="fr-FR" sz="1900" spc="-1" strike="noStrike">
              <a:latin typeface="Arial"/>
            </a:endParaRPr>
          </a:p>
          <a:p>
            <a:pPr>
              <a:lnSpc>
                <a:spcPct val="80000"/>
              </a:lnSpc>
            </a:pPr>
            <a:r>
              <a:rPr b="1" lang="fr-FR" sz="1900" spc="-1" strike="noStrike">
                <a:solidFill>
                  <a:srgbClr val="ffffff"/>
                </a:solidFill>
                <a:latin typeface="Arial"/>
                <a:ea typeface="Arial"/>
              </a:rPr>
              <a:t>Obésité, </a:t>
            </a:r>
            <a:endParaRPr b="0" lang="fr-FR" sz="1900" spc="-1" strike="noStrike">
              <a:latin typeface="Arial"/>
            </a:endParaRPr>
          </a:p>
          <a:p>
            <a:pPr>
              <a:lnSpc>
                <a:spcPct val="80000"/>
              </a:lnSpc>
            </a:pPr>
            <a:r>
              <a:rPr b="1" lang="fr-FR" sz="1900" spc="-1" strike="noStrike">
                <a:solidFill>
                  <a:srgbClr val="ffffff"/>
                </a:solidFill>
                <a:latin typeface="Arial"/>
                <a:ea typeface="Arial"/>
              </a:rPr>
              <a:t>Alzheimer, Parkinson ... </a:t>
            </a:r>
            <a:endParaRPr b="0" lang="fr-FR" sz="1900" spc="-1" strike="noStrike">
              <a:latin typeface="Arial"/>
            </a:endParaRPr>
          </a:p>
          <a:p>
            <a:pPr marL="343080" indent="-190080">
              <a:lnSpc>
                <a:spcPct val="80000"/>
              </a:lnSpc>
              <a:spcBef>
                <a:spcPts val="479"/>
              </a:spcBef>
            </a:pPr>
            <a:endParaRPr b="0" lang="fr-FR" sz="1900" spc="-1" strike="noStrike">
              <a:latin typeface="Arial"/>
            </a:endParaRPr>
          </a:p>
          <a:p>
            <a:pPr>
              <a:lnSpc>
                <a:spcPct val="100000"/>
              </a:lnSpc>
            </a:pPr>
            <a:endParaRPr b="0" lang="fr-FR" sz="1900" spc="-1" strike="noStrike">
              <a:latin typeface="Arial"/>
            </a:endParaRPr>
          </a:p>
        </p:txBody>
      </p:sp>
      <p:sp>
        <p:nvSpPr>
          <p:cNvPr id="257" name="CustomShape 3"/>
          <p:cNvSpPr/>
          <p:nvPr/>
        </p:nvSpPr>
        <p:spPr>
          <a:xfrm>
            <a:off x="12522600" y="3103920"/>
            <a:ext cx="4408560" cy="1736280"/>
          </a:xfrm>
          <a:prstGeom prst="rect">
            <a:avLst/>
          </a:prstGeom>
          <a:solidFill>
            <a:srgbClr val="ffffff"/>
          </a:solidFill>
          <a:ln w="9360">
            <a:solidFill>
              <a:schemeClr val="dk2"/>
            </a:solidFill>
            <a:round/>
          </a:ln>
        </p:spPr>
        <p:style>
          <a:lnRef idx="0"/>
          <a:fillRef idx="0"/>
          <a:effectRef idx="0"/>
          <a:fontRef idx="minor"/>
        </p:style>
        <p:txBody>
          <a:bodyPr tIns="91440" bIns="91440" anchor="ctr"/>
          <a:p>
            <a:pPr>
              <a:lnSpc>
                <a:spcPct val="80000"/>
              </a:lnSpc>
            </a:pPr>
            <a:endParaRPr b="0" lang="fr-FR" sz="1800" spc="-1" strike="noStrike">
              <a:latin typeface="Arial"/>
            </a:endParaRPr>
          </a:p>
          <a:p>
            <a:pPr>
              <a:lnSpc>
                <a:spcPct val="80000"/>
              </a:lnSpc>
            </a:pPr>
            <a:endParaRPr b="0" lang="fr-FR" sz="1800" spc="-1" strike="noStrike">
              <a:latin typeface="Arial"/>
            </a:endParaRPr>
          </a:p>
          <a:p>
            <a:pPr>
              <a:lnSpc>
                <a:spcPct val="80000"/>
              </a:lnSpc>
            </a:pPr>
            <a:r>
              <a:rPr b="1" lang="fr-FR" sz="1900" spc="-1" strike="noStrike">
                <a:solidFill>
                  <a:srgbClr val="000000"/>
                </a:solidFill>
                <a:latin typeface="Arial"/>
                <a:ea typeface="Arial"/>
              </a:rPr>
              <a:t>La science s’est intéressée au microbiote pour comprendre des maladies chroniques et gériatriques</a:t>
            </a:r>
            <a:endParaRPr b="0" lang="fr-FR" sz="1900" spc="-1" strike="noStrike">
              <a:latin typeface="Arial"/>
            </a:endParaRPr>
          </a:p>
          <a:p>
            <a:pPr marL="343080" indent="-190080">
              <a:lnSpc>
                <a:spcPct val="80000"/>
              </a:lnSpc>
              <a:spcBef>
                <a:spcPts val="479"/>
              </a:spcBef>
            </a:pPr>
            <a:endParaRPr b="0" lang="fr-FR" sz="1900" spc="-1" strike="noStrike">
              <a:latin typeface="Arial"/>
            </a:endParaRPr>
          </a:p>
          <a:p>
            <a:pPr>
              <a:lnSpc>
                <a:spcPct val="100000"/>
              </a:lnSpc>
            </a:pPr>
            <a:endParaRPr b="0" lang="fr-FR" sz="1900" spc="-1" strike="noStrike">
              <a:latin typeface="Arial"/>
            </a:endParaRPr>
          </a:p>
        </p:txBody>
      </p:sp>
      <p:pic>
        <p:nvPicPr>
          <p:cNvPr id="258" name="Google Shape;121;p3" descr=""/>
          <p:cNvPicPr/>
          <p:nvPr/>
        </p:nvPicPr>
        <p:blipFill>
          <a:blip r:embed="rId4"/>
          <a:stretch/>
        </p:blipFill>
        <p:spPr>
          <a:xfrm>
            <a:off x="983520" y="1495080"/>
            <a:ext cx="10276560" cy="2410200"/>
          </a:xfrm>
          <a:prstGeom prst="rect">
            <a:avLst/>
          </a:prstGeom>
          <a:ln>
            <a:noFill/>
          </a:ln>
        </p:spPr>
      </p:pic>
      <p:pic>
        <p:nvPicPr>
          <p:cNvPr id="259" name="Google Shape;122;p3" descr=""/>
          <p:cNvPicPr/>
          <p:nvPr/>
        </p:nvPicPr>
        <p:blipFill>
          <a:blip r:embed="rId5"/>
          <a:stretch/>
        </p:blipFill>
        <p:spPr>
          <a:xfrm>
            <a:off x="8831880" y="4115160"/>
            <a:ext cx="2428200" cy="242820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Google Shape;128;g8aa67ff7b9_1_59" descr=""/>
          <p:cNvPicPr/>
          <p:nvPr/>
        </p:nvPicPr>
        <p:blipFill>
          <a:blip r:embed="rId1"/>
          <a:stretch/>
        </p:blipFill>
        <p:spPr>
          <a:xfrm>
            <a:off x="0" y="0"/>
            <a:ext cx="12191760" cy="6857640"/>
          </a:xfrm>
          <a:prstGeom prst="rect">
            <a:avLst/>
          </a:prstGeom>
          <a:ln>
            <a:noFill/>
          </a:ln>
        </p:spPr>
      </p:pic>
      <p:sp>
        <p:nvSpPr>
          <p:cNvPr id="261" name="TextShape 1"/>
          <p:cNvSpPr txBox="1"/>
          <p:nvPr/>
        </p:nvSpPr>
        <p:spPr>
          <a:xfrm>
            <a:off x="678960" y="-40320"/>
            <a:ext cx="10833840" cy="979560"/>
          </a:xfrm>
          <a:prstGeom prst="rect">
            <a:avLst/>
          </a:prstGeom>
          <a:noFill/>
          <a:ln>
            <a:noFill/>
          </a:ln>
        </p:spPr>
        <p:txBody>
          <a:bodyPr anchor="ctr"/>
          <a:p>
            <a:pPr>
              <a:lnSpc>
                <a:spcPct val="100000"/>
              </a:lnSpc>
            </a:pPr>
            <a:r>
              <a:rPr b="1" lang="fr-FR" sz="3600" spc="-1" strike="noStrike">
                <a:solidFill>
                  <a:srgbClr val="434343"/>
                </a:solidFill>
                <a:latin typeface="Malgun Gothic"/>
                <a:ea typeface="Malgun Gothic"/>
              </a:rPr>
              <a:t>Notre microbiote est la résultante de nos choix</a:t>
            </a:r>
            <a:endParaRPr b="0" lang="fr-FR" sz="3600" spc="-1" strike="noStrike">
              <a:solidFill>
                <a:srgbClr val="000000"/>
              </a:solidFill>
              <a:latin typeface="Arial"/>
            </a:endParaRPr>
          </a:p>
        </p:txBody>
      </p:sp>
      <p:pic>
        <p:nvPicPr>
          <p:cNvPr id="262" name="Google Shape;130;g8aa67ff7b9_1_59" descr=""/>
          <p:cNvPicPr/>
          <p:nvPr/>
        </p:nvPicPr>
        <p:blipFill>
          <a:blip r:embed="rId2"/>
          <a:stretch/>
        </p:blipFill>
        <p:spPr>
          <a:xfrm>
            <a:off x="675000" y="1278720"/>
            <a:ext cx="2108160" cy="1405440"/>
          </a:xfrm>
          <a:prstGeom prst="rect">
            <a:avLst/>
          </a:prstGeom>
          <a:ln>
            <a:noFill/>
          </a:ln>
        </p:spPr>
      </p:pic>
      <p:sp>
        <p:nvSpPr>
          <p:cNvPr id="263" name="TextShape 2"/>
          <p:cNvSpPr txBox="1"/>
          <p:nvPr/>
        </p:nvSpPr>
        <p:spPr>
          <a:xfrm>
            <a:off x="2806560" y="1572840"/>
            <a:ext cx="5881320" cy="548280"/>
          </a:xfrm>
          <a:prstGeom prst="rect">
            <a:avLst/>
          </a:prstGeom>
          <a:noFill/>
          <a:ln>
            <a:noFill/>
          </a:ln>
        </p:spPr>
        <p:txBody>
          <a:bodyPr/>
          <a:p>
            <a:pPr>
              <a:lnSpc>
                <a:spcPct val="80000"/>
              </a:lnSpc>
            </a:pPr>
            <a:r>
              <a:rPr b="1" lang="fr-FR" sz="2400" spc="-1" strike="noStrike">
                <a:solidFill>
                  <a:srgbClr val="ffffff"/>
                </a:solidFill>
                <a:latin typeface="Malgun Gothic"/>
                <a:ea typeface="Malgun Gothic"/>
              </a:rPr>
              <a:t>Le contenu de notre alimentation: Bio, hypertransformés, végétal, animal ...</a:t>
            </a:r>
            <a:endParaRPr b="0" lang="fr-FR" sz="2400" spc="-1" strike="noStrike">
              <a:solidFill>
                <a:srgbClr val="000000"/>
              </a:solidFill>
              <a:latin typeface="Arial"/>
            </a:endParaRPr>
          </a:p>
          <a:p>
            <a:pPr marL="343080" indent="-190080">
              <a:lnSpc>
                <a:spcPct val="80000"/>
              </a:lnSpc>
              <a:spcBef>
                <a:spcPts val="479"/>
              </a:spcBef>
            </a:pPr>
            <a:endParaRPr b="0" lang="fr-FR" sz="2400" spc="-1" strike="noStrike">
              <a:solidFill>
                <a:srgbClr val="000000"/>
              </a:solidFill>
              <a:latin typeface="Arial"/>
            </a:endParaRPr>
          </a:p>
        </p:txBody>
      </p:sp>
      <p:sp>
        <p:nvSpPr>
          <p:cNvPr id="264" name="TextShape 3"/>
          <p:cNvSpPr txBox="1"/>
          <p:nvPr/>
        </p:nvSpPr>
        <p:spPr>
          <a:xfrm>
            <a:off x="3979440" y="2787480"/>
            <a:ext cx="5980320" cy="548280"/>
          </a:xfrm>
          <a:prstGeom prst="rect">
            <a:avLst/>
          </a:prstGeom>
          <a:noFill/>
          <a:ln>
            <a:noFill/>
          </a:ln>
        </p:spPr>
        <p:txBody>
          <a:bodyPr/>
          <a:p>
            <a:pPr algn="r">
              <a:lnSpc>
                <a:spcPct val="80000"/>
              </a:lnSpc>
            </a:pPr>
            <a:r>
              <a:rPr b="1" lang="fr-FR" sz="2400" spc="-1" strike="noStrike">
                <a:solidFill>
                  <a:srgbClr val="ffffff"/>
                </a:solidFill>
                <a:latin typeface="Malgun Gothic"/>
                <a:ea typeface="Malgun Gothic"/>
              </a:rPr>
              <a:t>Mode de vie: Sport, Hygiène, Pratique du jeûne thérapeutique</a:t>
            </a:r>
            <a:endParaRPr b="0" lang="fr-FR" sz="2400" spc="-1" strike="noStrike">
              <a:solidFill>
                <a:srgbClr val="000000"/>
              </a:solidFill>
              <a:latin typeface="Arial"/>
            </a:endParaRPr>
          </a:p>
        </p:txBody>
      </p:sp>
      <p:sp>
        <p:nvSpPr>
          <p:cNvPr id="265" name="TextShape 4"/>
          <p:cNvSpPr txBox="1"/>
          <p:nvPr/>
        </p:nvSpPr>
        <p:spPr>
          <a:xfrm>
            <a:off x="2778480" y="4222440"/>
            <a:ext cx="6226920" cy="548280"/>
          </a:xfrm>
          <a:prstGeom prst="rect">
            <a:avLst/>
          </a:prstGeom>
          <a:noFill/>
          <a:ln>
            <a:noFill/>
          </a:ln>
        </p:spPr>
        <p:txBody>
          <a:bodyPr/>
          <a:p>
            <a:pPr>
              <a:lnSpc>
                <a:spcPct val="80000"/>
              </a:lnSpc>
            </a:pPr>
            <a:r>
              <a:rPr b="1" lang="fr-FR" sz="2400" spc="-1" strike="noStrike">
                <a:solidFill>
                  <a:srgbClr val="ffffff"/>
                </a:solidFill>
                <a:latin typeface="Malgun Gothic"/>
                <a:ea typeface="Malgun Gothic"/>
              </a:rPr>
              <a:t>Prise d’antibiotiques, de prébiotiques, de probiotiques, de produits remodelant</a:t>
            </a:r>
            <a:endParaRPr b="0" lang="fr-FR" sz="2400" spc="-1" strike="noStrike">
              <a:solidFill>
                <a:srgbClr val="000000"/>
              </a:solidFill>
              <a:latin typeface="Arial"/>
            </a:endParaRPr>
          </a:p>
        </p:txBody>
      </p:sp>
      <p:pic>
        <p:nvPicPr>
          <p:cNvPr id="266" name="Google Shape;134;g8aa67ff7b9_1_59" descr=""/>
          <p:cNvPicPr/>
          <p:nvPr/>
        </p:nvPicPr>
        <p:blipFill>
          <a:blip r:embed="rId3"/>
          <a:stretch/>
        </p:blipFill>
        <p:spPr>
          <a:xfrm>
            <a:off x="9960120" y="2255040"/>
            <a:ext cx="1731960" cy="1713960"/>
          </a:xfrm>
          <a:prstGeom prst="rect">
            <a:avLst/>
          </a:prstGeom>
          <a:ln>
            <a:noFill/>
          </a:ln>
        </p:spPr>
      </p:pic>
      <p:pic>
        <p:nvPicPr>
          <p:cNvPr id="267" name="Google Shape;135;g8aa67ff7b9_1_59" descr=""/>
          <p:cNvPicPr/>
          <p:nvPr/>
        </p:nvPicPr>
        <p:blipFill>
          <a:blip r:embed="rId4"/>
          <a:stretch/>
        </p:blipFill>
        <p:spPr>
          <a:xfrm>
            <a:off x="668160" y="3815280"/>
            <a:ext cx="2108160" cy="1405440"/>
          </a:xfrm>
          <a:prstGeom prst="rect">
            <a:avLst/>
          </a:prstGeom>
          <a:ln>
            <a:noFill/>
          </a:ln>
        </p:spPr>
      </p:pic>
      <p:pic>
        <p:nvPicPr>
          <p:cNvPr id="268" name="Google Shape;136;g8aa67ff7b9_1_59" descr=""/>
          <p:cNvPicPr/>
          <p:nvPr/>
        </p:nvPicPr>
        <p:blipFill>
          <a:blip r:embed="rId5"/>
          <a:stretch/>
        </p:blipFill>
        <p:spPr>
          <a:xfrm>
            <a:off x="9681840" y="4873320"/>
            <a:ext cx="2002680" cy="1501920"/>
          </a:xfrm>
          <a:prstGeom prst="rect">
            <a:avLst/>
          </a:prstGeom>
          <a:ln>
            <a:noFill/>
          </a:ln>
        </p:spPr>
      </p:pic>
      <p:sp>
        <p:nvSpPr>
          <p:cNvPr id="269" name="TextShape 5"/>
          <p:cNvSpPr txBox="1"/>
          <p:nvPr/>
        </p:nvSpPr>
        <p:spPr>
          <a:xfrm>
            <a:off x="4687920" y="5437080"/>
            <a:ext cx="4842000" cy="548280"/>
          </a:xfrm>
          <a:prstGeom prst="rect">
            <a:avLst/>
          </a:prstGeom>
          <a:noFill/>
          <a:ln>
            <a:noFill/>
          </a:ln>
        </p:spPr>
        <p:txBody>
          <a:bodyPr/>
          <a:p>
            <a:pPr algn="r">
              <a:lnSpc>
                <a:spcPct val="80000"/>
              </a:lnSpc>
            </a:pPr>
            <a:r>
              <a:rPr b="1" lang="fr-FR" sz="2400" spc="-1" strike="noStrike">
                <a:solidFill>
                  <a:srgbClr val="ffffff"/>
                </a:solidFill>
                <a:latin typeface="Malgun Gothic"/>
                <a:ea typeface="Malgun Gothic"/>
              </a:rPr>
              <a:t>Evènements de la vie, voyage, déménagement</a:t>
            </a:r>
            <a:endParaRPr b="0" lang="fr-FR" sz="2400" spc="-1" strike="noStrike">
              <a:solidFill>
                <a:srgbClr val="000000"/>
              </a:solidFill>
              <a:latin typeface="Arial"/>
            </a:endParaRPr>
          </a:p>
        </p:txBody>
      </p:sp>
    </p:spTree>
  </p:cSld>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264">
                                            <p:txEl>
                                              <p:pRg st="1" end="1"/>
                                            </p:txEl>
                                          </p:spTgt>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26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265">
                                            <p:txEl>
                                              <p:pRg st="1" end="1"/>
                                            </p:txEl>
                                          </p:spTgt>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2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69">
                                            <p:txEl>
                                              <p:pRg st="1" end="1"/>
                                            </p:txEl>
                                          </p:spTgt>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35520" y="1484640"/>
            <a:ext cx="8352720" cy="3524760"/>
          </a:xfrm>
          <a:prstGeom prst="rect">
            <a:avLst/>
          </a:prstGeom>
          <a:noFill/>
          <a:ln>
            <a:noFill/>
          </a:ln>
        </p:spPr>
        <p:style>
          <a:lnRef idx="0"/>
          <a:fillRef idx="0"/>
          <a:effectRef idx="0"/>
          <a:fontRef idx="minor"/>
        </p:style>
        <p:txBody>
          <a:bodyPr anchor="ctr"/>
          <a:p>
            <a:pPr algn="ctr">
              <a:lnSpc>
                <a:spcPct val="100000"/>
              </a:lnSpc>
            </a:pPr>
            <a:r>
              <a:rPr b="1" lang="fr-FR" sz="5100" spc="-1" strike="noStrike">
                <a:solidFill>
                  <a:srgbClr val="ffffff"/>
                </a:solidFill>
                <a:latin typeface="Malgun Gothic"/>
                <a:ea typeface="Malgun Gothic"/>
              </a:rPr>
              <a:t>Le</a:t>
            </a:r>
            <a:r>
              <a:rPr b="1" lang="fr-FR" sz="6400" spc="-1" strike="noStrike">
                <a:solidFill>
                  <a:srgbClr val="ffffff"/>
                </a:solidFill>
                <a:latin typeface="Malgun Gothic"/>
                <a:ea typeface="Malgun Gothic"/>
              </a:rPr>
              <a:t> </a:t>
            </a:r>
            <a:r>
              <a:rPr b="1" lang="fr-FR" sz="5100" spc="-1" strike="noStrike">
                <a:solidFill>
                  <a:srgbClr val="ffffff"/>
                </a:solidFill>
                <a:latin typeface="Malgun Gothic"/>
                <a:ea typeface="Malgun Gothic"/>
              </a:rPr>
              <a:t>produit</a:t>
            </a:r>
            <a:endParaRPr b="0" lang="fr-FR" sz="51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TextShape 1"/>
          <p:cNvSpPr txBox="1"/>
          <p:nvPr/>
        </p:nvSpPr>
        <p:spPr>
          <a:xfrm>
            <a:off x="335520" y="538200"/>
            <a:ext cx="10560240" cy="588600"/>
          </a:xfrm>
          <a:prstGeom prst="rect">
            <a:avLst/>
          </a:prstGeom>
          <a:noFill/>
          <a:ln>
            <a:noFill/>
          </a:ln>
        </p:spPr>
        <p:txBody>
          <a:bodyPr anchor="ctr"/>
          <a:p>
            <a:pPr>
              <a:lnSpc>
                <a:spcPct val="100000"/>
              </a:lnSpc>
            </a:pPr>
            <a:r>
              <a:rPr b="1" lang="fr-FR" sz="3600" spc="-1" strike="noStrike">
                <a:solidFill>
                  <a:srgbClr val="434343"/>
                </a:solidFill>
                <a:latin typeface="Malgun Gothic"/>
                <a:ea typeface="Malgun Gothic"/>
              </a:rPr>
              <a:t>Notre application BiOte, un coach nutritionnel de poche </a:t>
            </a:r>
            <a:endParaRPr b="0" lang="fr-FR" sz="3600" spc="-1" strike="noStrike">
              <a:solidFill>
                <a:srgbClr val="000000"/>
              </a:solidFill>
              <a:latin typeface="Arial"/>
            </a:endParaRPr>
          </a:p>
        </p:txBody>
      </p:sp>
      <p:sp>
        <p:nvSpPr>
          <p:cNvPr id="272" name="TextShape 2"/>
          <p:cNvSpPr txBox="1"/>
          <p:nvPr/>
        </p:nvSpPr>
        <p:spPr>
          <a:xfrm>
            <a:off x="117000" y="1953360"/>
            <a:ext cx="7704360" cy="3979800"/>
          </a:xfrm>
          <a:prstGeom prst="rect">
            <a:avLst/>
          </a:prstGeom>
          <a:noFill/>
          <a:ln>
            <a:noFill/>
          </a:ln>
        </p:spPr>
        <p:txBody>
          <a:bodyPr/>
          <a:p>
            <a:pPr>
              <a:lnSpc>
                <a:spcPct val="80000"/>
              </a:lnSpc>
              <a:spcBef>
                <a:spcPts val="479"/>
              </a:spcBef>
            </a:pPr>
            <a:endParaRPr b="0" lang="fr-FR" sz="1400" spc="-1" strike="noStrike">
              <a:solidFill>
                <a:srgbClr val="000000"/>
              </a:solidFill>
              <a:latin typeface="Arial"/>
            </a:endParaRPr>
          </a:p>
          <a:p>
            <a:pPr marL="343080" indent="-342720">
              <a:lnSpc>
                <a:spcPct val="80000"/>
              </a:lnSpc>
              <a:spcBef>
                <a:spcPts val="479"/>
              </a:spcBef>
              <a:buClr>
                <a:srgbClr val="000000"/>
              </a:buClr>
              <a:buFont typeface="Arial"/>
              <a:buChar char="•"/>
            </a:pPr>
            <a:r>
              <a:rPr b="1" lang="fr-FR" sz="2400" spc="-1" strike="noStrike">
                <a:solidFill>
                  <a:srgbClr val="000000"/>
                </a:solidFill>
                <a:latin typeface="Malgun Gothic"/>
                <a:ea typeface="Malgun Gothic"/>
              </a:rPr>
              <a:t>Scan des repas: informations générales sur leurs possibles impacts sur la santé intestinale</a:t>
            </a:r>
            <a:endParaRPr b="0" lang="fr-FR" sz="2400" spc="-1" strike="noStrike">
              <a:solidFill>
                <a:srgbClr val="000000"/>
              </a:solidFill>
              <a:latin typeface="Arial"/>
            </a:endParaRPr>
          </a:p>
          <a:p>
            <a:pPr marL="457200">
              <a:lnSpc>
                <a:spcPct val="80000"/>
              </a:lnSpc>
              <a:spcBef>
                <a:spcPts val="479"/>
              </a:spcBef>
            </a:pPr>
            <a:endParaRPr b="0" lang="fr-FR" sz="2400" spc="-1" strike="noStrike">
              <a:solidFill>
                <a:srgbClr val="000000"/>
              </a:solidFill>
              <a:latin typeface="Arial"/>
            </a:endParaRPr>
          </a:p>
          <a:p>
            <a:pPr marL="343080" indent="-342720">
              <a:lnSpc>
                <a:spcPct val="80000"/>
              </a:lnSpc>
              <a:spcBef>
                <a:spcPts val="479"/>
              </a:spcBef>
              <a:buClr>
                <a:srgbClr val="000000"/>
              </a:buClr>
              <a:buFont typeface="Arial"/>
              <a:buChar char="•"/>
            </a:pPr>
            <a:r>
              <a:rPr b="1" lang="fr-FR" sz="2400" spc="-1" strike="noStrike">
                <a:solidFill>
                  <a:srgbClr val="000000"/>
                </a:solidFill>
                <a:latin typeface="Malgun Gothic"/>
                <a:ea typeface="Malgun Gothic"/>
              </a:rPr>
              <a:t>Scan du contenu du réfrigérateur: score général </a:t>
            </a:r>
            <a:endParaRPr b="0" lang="fr-FR" sz="2400" spc="-1" strike="noStrike">
              <a:solidFill>
                <a:srgbClr val="000000"/>
              </a:solidFill>
              <a:latin typeface="Arial"/>
            </a:endParaRPr>
          </a:p>
          <a:p>
            <a:pPr marL="457200">
              <a:lnSpc>
                <a:spcPct val="80000"/>
              </a:lnSpc>
              <a:spcBef>
                <a:spcPts val="479"/>
              </a:spcBef>
            </a:pPr>
            <a:endParaRPr b="0" lang="fr-FR" sz="2400" spc="-1" strike="noStrike">
              <a:solidFill>
                <a:srgbClr val="000000"/>
              </a:solidFill>
              <a:latin typeface="Arial"/>
            </a:endParaRPr>
          </a:p>
          <a:p>
            <a:pPr marL="343080" indent="-342720">
              <a:lnSpc>
                <a:spcPct val="80000"/>
              </a:lnSpc>
              <a:spcBef>
                <a:spcPts val="479"/>
              </a:spcBef>
              <a:buClr>
                <a:srgbClr val="000000"/>
              </a:buClr>
              <a:buFont typeface="Arial"/>
              <a:buChar char="•"/>
            </a:pPr>
            <a:r>
              <a:rPr b="1" lang="fr-FR" sz="2400" spc="-1" strike="noStrike">
                <a:solidFill>
                  <a:srgbClr val="000000"/>
                </a:solidFill>
                <a:latin typeface="Malgun Gothic"/>
                <a:ea typeface="Malgun Gothic"/>
              </a:rPr>
              <a:t>Scan codes barres: notre analyse des produits </a:t>
            </a:r>
            <a:endParaRPr b="0" lang="fr-FR" sz="2400" spc="-1" strike="noStrike">
              <a:solidFill>
                <a:srgbClr val="000000"/>
              </a:solidFill>
              <a:latin typeface="Arial"/>
            </a:endParaRPr>
          </a:p>
          <a:p>
            <a:pPr marL="457200">
              <a:lnSpc>
                <a:spcPct val="80000"/>
              </a:lnSpc>
              <a:spcBef>
                <a:spcPts val="479"/>
              </a:spcBef>
            </a:pPr>
            <a:endParaRPr b="0" lang="fr-FR" sz="2400" spc="-1" strike="noStrike">
              <a:solidFill>
                <a:srgbClr val="000000"/>
              </a:solidFill>
              <a:latin typeface="Arial"/>
            </a:endParaRPr>
          </a:p>
          <a:p>
            <a:pPr marL="343080" indent="-342720">
              <a:lnSpc>
                <a:spcPct val="80000"/>
              </a:lnSpc>
              <a:spcBef>
                <a:spcPts val="479"/>
              </a:spcBef>
              <a:buClr>
                <a:srgbClr val="000000"/>
              </a:buClr>
              <a:buFont typeface="Arial"/>
              <a:buChar char="•"/>
            </a:pPr>
            <a:r>
              <a:rPr b="1" lang="fr-FR" sz="2400" spc="-1" strike="noStrike">
                <a:solidFill>
                  <a:srgbClr val="000000"/>
                </a:solidFill>
                <a:latin typeface="Malgun Gothic"/>
                <a:ea typeface="Malgun Gothic"/>
              </a:rPr>
              <a:t>Dossiers presses, recherches, vidéos, publicités </a:t>
            </a:r>
            <a:endParaRPr b="0" lang="fr-FR" sz="2400" spc="-1" strike="noStrike">
              <a:solidFill>
                <a:srgbClr val="000000"/>
              </a:solidFill>
              <a:latin typeface="Arial"/>
            </a:endParaRPr>
          </a:p>
          <a:p>
            <a:pPr marL="343080" indent="-190080">
              <a:lnSpc>
                <a:spcPct val="80000"/>
              </a:lnSpc>
              <a:spcBef>
                <a:spcPts val="479"/>
              </a:spcBef>
            </a:pPr>
            <a:endParaRPr b="0" lang="fr-FR" sz="2400" spc="-1" strike="noStrike">
              <a:solidFill>
                <a:srgbClr val="000000"/>
              </a:solidFill>
              <a:latin typeface="Arial"/>
            </a:endParaRPr>
          </a:p>
          <a:p>
            <a:pPr marL="343080" indent="-190080">
              <a:lnSpc>
                <a:spcPct val="80000"/>
              </a:lnSpc>
              <a:spcBef>
                <a:spcPts val="479"/>
              </a:spcBef>
            </a:pPr>
            <a:endParaRPr b="0" lang="fr-FR" sz="2400" spc="-1" strike="noStrike">
              <a:solidFill>
                <a:srgbClr val="000000"/>
              </a:solidFill>
              <a:latin typeface="Arial"/>
            </a:endParaRPr>
          </a:p>
        </p:txBody>
      </p:sp>
      <p:pic>
        <p:nvPicPr>
          <p:cNvPr id="273" name="Google Shape;150;p6" descr=""/>
          <p:cNvPicPr/>
          <p:nvPr/>
        </p:nvPicPr>
        <p:blipFill>
          <a:blip r:embed="rId2"/>
          <a:stretch/>
        </p:blipFill>
        <p:spPr>
          <a:xfrm>
            <a:off x="8222400" y="2133000"/>
            <a:ext cx="2553840" cy="3024000"/>
          </a:xfrm>
          <a:prstGeom prst="rect">
            <a:avLst/>
          </a:prstGeom>
          <a:ln>
            <a:noFill/>
          </a:ln>
        </p:spPr>
      </p:pic>
      <p:pic>
        <p:nvPicPr>
          <p:cNvPr id="274" name="Google Shape;151;p6" descr=""/>
          <p:cNvPicPr/>
          <p:nvPr/>
        </p:nvPicPr>
        <p:blipFill>
          <a:blip r:embed="rId3"/>
          <a:stretch/>
        </p:blipFill>
        <p:spPr>
          <a:xfrm>
            <a:off x="8222400" y="1989000"/>
            <a:ext cx="2553840" cy="3528000"/>
          </a:xfrm>
          <a:prstGeom prst="rect">
            <a:avLst/>
          </a:prstGeom>
          <a:ln>
            <a:noFill/>
          </a:ln>
        </p:spPr>
      </p:pic>
      <p:pic>
        <p:nvPicPr>
          <p:cNvPr id="275" name="Google Shape;152;p6" descr=""/>
          <p:cNvPicPr/>
          <p:nvPr/>
        </p:nvPicPr>
        <p:blipFill>
          <a:blip r:embed="rId4"/>
          <a:stretch/>
        </p:blipFill>
        <p:spPr>
          <a:xfrm>
            <a:off x="8222400" y="1955520"/>
            <a:ext cx="2553840" cy="1795320"/>
          </a:xfrm>
          <a:prstGeom prst="rect">
            <a:avLst/>
          </a:prstGeom>
          <a:ln>
            <a:noFill/>
          </a:ln>
        </p:spPr>
      </p:pic>
      <p:pic>
        <p:nvPicPr>
          <p:cNvPr id="276" name="Google Shape;153;p6" descr=""/>
          <p:cNvPicPr/>
          <p:nvPr/>
        </p:nvPicPr>
        <p:blipFill>
          <a:blip r:embed="rId5"/>
          <a:stretch/>
        </p:blipFill>
        <p:spPr>
          <a:xfrm>
            <a:off x="8237880" y="3721320"/>
            <a:ext cx="2538360" cy="1795320"/>
          </a:xfrm>
          <a:prstGeom prst="rect">
            <a:avLst/>
          </a:prstGeom>
          <a:ln>
            <a:noFill/>
          </a:ln>
        </p:spPr>
      </p:pic>
    </p:spTree>
  </p:cSld>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2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274"/>
                                        </p:tgtEl>
                                        <p:attrNameLst>
                                          <p:attrName>style.visibility</p:attrName>
                                        </p:attrNameLst>
                                      </p:cBhvr>
                                      <p:to>
                                        <p:strVal val="visible"/>
                                      </p:to>
                                    </p:set>
                                  </p:childTnLst>
                                </p:cTn>
                              </p:par>
                              <p:par>
                                <p:cTn id="51" nodeType="withEffect" fill="hold" presetClass="exit" presetID="1">
                                  <p:stCondLst>
                                    <p:cond delay="0"/>
                                  </p:stCondLst>
                                  <p:childTnLst>
                                    <p:set>
                                      <p:cBhvr>
                                        <p:cTn id="52" dur="1" fill="hold">
                                          <p:stCondLst>
                                            <p:cond delay="1"/>
                                          </p:stCondLst>
                                        </p:cTn>
                                        <p:tgtEl>
                                          <p:spTgt spid="2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276"/>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275"/>
                                        </p:tgtEl>
                                        <p:attrNameLst>
                                          <p:attrName>style.visibility</p:attrName>
                                        </p:attrNameLst>
                                      </p:cBhvr>
                                      <p:to>
                                        <p:strVal val="visible"/>
                                      </p:to>
                                    </p:set>
                                  </p:childTnLst>
                                </p:cTn>
                              </p:par>
                              <p:par>
                                <p:cTn id="59" nodeType="withEffect" fill="hold" presetClass="exit" presetID="1">
                                  <p:stCondLst>
                                    <p:cond delay="0"/>
                                  </p:stCondLst>
                                  <p:childTnLst>
                                    <p:set>
                                      <p:cBhvr>
                                        <p:cTn id="60" dur="1" fill="hold">
                                          <p:stCondLst>
                                            <p:cond delay="1"/>
                                          </p:stCondLst>
                                        </p:cTn>
                                        <p:tgtEl>
                                          <p:spTgt spid="27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7" name="TextShape 1"/>
          <p:cNvSpPr txBox="1"/>
          <p:nvPr/>
        </p:nvSpPr>
        <p:spPr>
          <a:xfrm>
            <a:off x="48240" y="332640"/>
            <a:ext cx="10221120" cy="790560"/>
          </a:xfrm>
          <a:prstGeom prst="rect">
            <a:avLst/>
          </a:prstGeom>
          <a:noFill/>
          <a:ln>
            <a:noFill/>
          </a:ln>
        </p:spPr>
        <p:txBody>
          <a:bodyPr anchor="ctr"/>
          <a:p>
            <a:pPr>
              <a:lnSpc>
                <a:spcPct val="100000"/>
              </a:lnSpc>
            </a:pPr>
            <a:r>
              <a:rPr b="1" lang="fr-FR" sz="3600" spc="-1" strike="noStrike">
                <a:solidFill>
                  <a:srgbClr val="434343"/>
                </a:solidFill>
                <a:latin typeface="Malgun Gothic"/>
                <a:ea typeface="Malgun Gothic"/>
              </a:rPr>
              <a:t>Kit d’analyse</a:t>
            </a:r>
            <a:br/>
            <a:endParaRPr b="0" lang="fr-FR" sz="3600" spc="-1" strike="noStrike">
              <a:solidFill>
                <a:srgbClr val="000000"/>
              </a:solidFill>
              <a:latin typeface="Arial"/>
            </a:endParaRPr>
          </a:p>
        </p:txBody>
      </p:sp>
      <p:sp>
        <p:nvSpPr>
          <p:cNvPr id="278" name="TextShape 2"/>
          <p:cNvSpPr txBox="1"/>
          <p:nvPr/>
        </p:nvSpPr>
        <p:spPr>
          <a:xfrm>
            <a:off x="2062800" y="2853000"/>
            <a:ext cx="6192360" cy="2621880"/>
          </a:xfrm>
          <a:prstGeom prst="rect">
            <a:avLst/>
          </a:prstGeom>
          <a:noFill/>
          <a:ln>
            <a:noFill/>
          </a:ln>
        </p:spPr>
        <p:txBody>
          <a:bodyPr/>
          <a:p>
            <a:pPr>
              <a:lnSpc>
                <a:spcPct val="80000"/>
              </a:lnSpc>
            </a:pPr>
            <a:r>
              <a:rPr b="1" lang="fr-FR" sz="2100" spc="-1" strike="noStrike">
                <a:solidFill>
                  <a:srgbClr val="ffffff"/>
                </a:solidFill>
                <a:latin typeface="Malgun Gothic"/>
                <a:ea typeface="Malgun Gothic"/>
              </a:rPr>
              <a:t>Depuis l’application ou du site web, possibilité de commander une analyse:</a:t>
            </a:r>
            <a:endParaRPr b="0" lang="fr-FR" sz="2100" spc="-1" strike="noStrike">
              <a:solidFill>
                <a:srgbClr val="000000"/>
              </a:solidFill>
              <a:latin typeface="Arial"/>
            </a:endParaRPr>
          </a:p>
          <a:p>
            <a:pPr>
              <a:lnSpc>
                <a:spcPct val="80000"/>
              </a:lnSpc>
            </a:pPr>
            <a:endParaRPr b="0" lang="fr-FR" sz="2100" spc="-1" strike="noStrike">
              <a:solidFill>
                <a:srgbClr val="000000"/>
              </a:solidFill>
              <a:latin typeface="Arial"/>
            </a:endParaRPr>
          </a:p>
          <a:p>
            <a:pPr marL="457200" indent="-361440">
              <a:lnSpc>
                <a:spcPct val="80000"/>
              </a:lnSpc>
              <a:buClr>
                <a:srgbClr val="eeece1"/>
              </a:buClr>
              <a:buFont typeface="Arial"/>
              <a:buChar char="-"/>
            </a:pPr>
            <a:r>
              <a:rPr b="1" lang="fr-FR" sz="2100" spc="-1" strike="noStrike">
                <a:solidFill>
                  <a:srgbClr val="ffffff"/>
                </a:solidFill>
                <a:latin typeface="Malgun Gothic"/>
                <a:ea typeface="Malgun Gothic"/>
              </a:rPr>
              <a:t>Kit prélèvement d’un échantillon de selles</a:t>
            </a:r>
            <a:endParaRPr b="0" lang="fr-FR" sz="2100" spc="-1" strike="noStrike">
              <a:solidFill>
                <a:srgbClr val="000000"/>
              </a:solidFill>
              <a:latin typeface="Arial"/>
            </a:endParaRPr>
          </a:p>
          <a:p>
            <a:pPr>
              <a:lnSpc>
                <a:spcPct val="80000"/>
              </a:lnSpc>
            </a:pPr>
            <a:endParaRPr b="0" lang="fr-FR" sz="2100" spc="-1" strike="noStrike">
              <a:solidFill>
                <a:srgbClr val="000000"/>
              </a:solidFill>
              <a:latin typeface="Arial"/>
            </a:endParaRPr>
          </a:p>
          <a:p>
            <a:pPr marL="457200" indent="-361440">
              <a:lnSpc>
                <a:spcPct val="80000"/>
              </a:lnSpc>
              <a:buClr>
                <a:srgbClr val="eeece1"/>
              </a:buClr>
              <a:buFont typeface="Arial"/>
              <a:buChar char="-"/>
            </a:pPr>
            <a:r>
              <a:rPr b="1" lang="fr-FR" sz="2100" spc="-1" strike="noStrike">
                <a:solidFill>
                  <a:srgbClr val="ffffff"/>
                </a:solidFill>
                <a:latin typeface="Malgun Gothic"/>
                <a:ea typeface="Malgun Gothic"/>
              </a:rPr>
              <a:t>Prise de sang à réaliser dans un laboratoire partenaire (optionnel)</a:t>
            </a:r>
            <a:endParaRPr b="0" lang="fr-FR" sz="2100" spc="-1" strike="noStrike">
              <a:solidFill>
                <a:srgbClr val="000000"/>
              </a:solidFill>
              <a:latin typeface="Arial"/>
            </a:endParaRPr>
          </a:p>
          <a:p>
            <a:pPr>
              <a:lnSpc>
                <a:spcPct val="80000"/>
              </a:lnSpc>
            </a:pPr>
            <a:endParaRPr b="0" lang="fr-FR" sz="2100" spc="-1" strike="noStrike">
              <a:solidFill>
                <a:srgbClr val="000000"/>
              </a:solidFill>
              <a:latin typeface="Arial"/>
            </a:endParaRPr>
          </a:p>
          <a:p>
            <a:pPr>
              <a:lnSpc>
                <a:spcPct val="80000"/>
              </a:lnSpc>
            </a:pPr>
            <a:endParaRPr b="0" lang="fr-FR" sz="2100" spc="-1" strike="noStrike">
              <a:solidFill>
                <a:srgbClr val="000000"/>
              </a:solidFill>
              <a:latin typeface="Arial"/>
            </a:endParaRPr>
          </a:p>
          <a:p>
            <a:pPr marL="343080" indent="-190080">
              <a:lnSpc>
                <a:spcPct val="80000"/>
              </a:lnSpc>
              <a:spcBef>
                <a:spcPts val="479"/>
              </a:spcBef>
            </a:pPr>
            <a:endParaRPr b="0" lang="fr-FR" sz="2100" spc="-1" strike="noStrike">
              <a:solidFill>
                <a:srgbClr val="000000"/>
              </a:solidFill>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79" name="Google Shape;166;p8" descr=""/>
          <p:cNvPicPr/>
          <p:nvPr/>
        </p:nvPicPr>
        <p:blipFill>
          <a:blip r:embed="rId2"/>
          <a:stretch/>
        </p:blipFill>
        <p:spPr>
          <a:xfrm>
            <a:off x="9624240" y="455400"/>
            <a:ext cx="2084760" cy="2927880"/>
          </a:xfrm>
          <a:prstGeom prst="rect">
            <a:avLst/>
          </a:prstGeom>
          <a:ln>
            <a:noFill/>
          </a:ln>
        </p:spPr>
      </p:pic>
      <p:sp>
        <p:nvSpPr>
          <p:cNvPr id="280" name="TextShape 1"/>
          <p:cNvSpPr txBox="1"/>
          <p:nvPr/>
        </p:nvSpPr>
        <p:spPr>
          <a:xfrm>
            <a:off x="0" y="620640"/>
            <a:ext cx="6095520" cy="620280"/>
          </a:xfrm>
          <a:prstGeom prst="rect">
            <a:avLst/>
          </a:prstGeom>
          <a:noFill/>
          <a:ln>
            <a:noFill/>
          </a:ln>
        </p:spPr>
        <p:txBody>
          <a:bodyPr anchor="ctr"/>
          <a:p>
            <a:pPr>
              <a:lnSpc>
                <a:spcPct val="100000"/>
              </a:lnSpc>
            </a:pPr>
            <a:r>
              <a:rPr b="1" lang="fr-FR" sz="3200" spc="-1" strike="noStrike">
                <a:solidFill>
                  <a:srgbClr val="434343"/>
                </a:solidFill>
                <a:latin typeface="Malgun Gothic"/>
                <a:ea typeface="Malgun Gothic"/>
              </a:rPr>
              <a:t>Une communication simplifiée des résultats </a:t>
            </a:r>
            <a:br/>
            <a:r>
              <a:rPr b="1" lang="fr-FR" sz="3200" spc="-1" strike="noStrike">
                <a:solidFill>
                  <a:srgbClr val="434343"/>
                </a:solidFill>
                <a:latin typeface="Malgun Gothic"/>
                <a:ea typeface="Malgun Gothic"/>
              </a:rPr>
              <a:t>et des recommendations</a:t>
            </a:r>
            <a:endParaRPr b="0" lang="fr-FR" sz="3200" spc="-1" strike="noStrike">
              <a:solidFill>
                <a:srgbClr val="000000"/>
              </a:solidFill>
              <a:latin typeface="Arial"/>
            </a:endParaRPr>
          </a:p>
        </p:txBody>
      </p:sp>
      <p:sp>
        <p:nvSpPr>
          <p:cNvPr id="281" name="TextShape 2"/>
          <p:cNvSpPr txBox="1"/>
          <p:nvPr/>
        </p:nvSpPr>
        <p:spPr>
          <a:xfrm>
            <a:off x="192960" y="3763080"/>
            <a:ext cx="5904360" cy="1896120"/>
          </a:xfrm>
          <a:prstGeom prst="rect">
            <a:avLst/>
          </a:prstGeom>
          <a:noFill/>
          <a:ln>
            <a:noFill/>
          </a:ln>
        </p:spPr>
        <p:txBody>
          <a:bodyPr/>
          <a:p>
            <a:pPr marL="343080">
              <a:lnSpc>
                <a:spcPct val="80000"/>
              </a:lnSpc>
            </a:pPr>
            <a:r>
              <a:rPr b="1" lang="fr-FR" sz="2400" spc="-1" strike="noStrike">
                <a:solidFill>
                  <a:srgbClr val="ffffff"/>
                </a:solidFill>
                <a:latin typeface="Malgun Gothic"/>
                <a:ea typeface="Malgun Gothic"/>
              </a:rPr>
              <a:t>Le service de coaching nutritionnel et thérapeutique personnalisé peut commencer.</a:t>
            </a:r>
            <a:endParaRPr b="0" lang="fr-FR" sz="2400" spc="-1" strike="noStrike">
              <a:solidFill>
                <a:srgbClr val="000000"/>
              </a:solidFill>
              <a:latin typeface="Arial"/>
            </a:endParaRPr>
          </a:p>
          <a:p>
            <a:pPr marL="343080">
              <a:lnSpc>
                <a:spcPct val="80000"/>
              </a:lnSpc>
            </a:pPr>
            <a:endParaRPr b="0" lang="fr-FR" sz="2400" spc="-1" strike="noStrike">
              <a:solidFill>
                <a:srgbClr val="000000"/>
              </a:solidFill>
              <a:latin typeface="Arial"/>
            </a:endParaRPr>
          </a:p>
          <a:p>
            <a:pPr marL="343080">
              <a:lnSpc>
                <a:spcPct val="80000"/>
              </a:lnSpc>
            </a:pPr>
            <a:r>
              <a:rPr b="1" lang="fr-FR" sz="2400" spc="-1" strike="noStrike">
                <a:solidFill>
                  <a:srgbClr val="ffffff"/>
                </a:solidFill>
                <a:latin typeface="Malgun Gothic"/>
                <a:ea typeface="Malgun Gothic"/>
              </a:rPr>
              <a:t>Chacun a son profil, chacun a ses </a:t>
            </a:r>
            <a:endParaRPr b="0" lang="fr-FR" sz="2400" spc="-1" strike="noStrike">
              <a:solidFill>
                <a:srgbClr val="000000"/>
              </a:solidFill>
              <a:latin typeface="Arial"/>
            </a:endParaRPr>
          </a:p>
          <a:p>
            <a:pPr marL="343080">
              <a:lnSpc>
                <a:spcPct val="80000"/>
              </a:lnSpc>
            </a:pPr>
            <a:r>
              <a:rPr b="1" lang="fr-FR" sz="2400" spc="-1" strike="noStrike">
                <a:solidFill>
                  <a:srgbClr val="ffffff"/>
                </a:solidFill>
                <a:latin typeface="Malgun Gothic"/>
                <a:ea typeface="Malgun Gothic"/>
              </a:rPr>
              <a:t>préférences, chacun a ses objectifs</a:t>
            </a:r>
            <a:endParaRPr b="0" lang="fr-FR" sz="2400" spc="-1" strike="noStrike">
              <a:solidFill>
                <a:srgbClr val="000000"/>
              </a:solidFill>
              <a:latin typeface="Arial"/>
            </a:endParaRPr>
          </a:p>
          <a:p>
            <a:pPr marL="343080" indent="-190080">
              <a:lnSpc>
                <a:spcPct val="80000"/>
              </a:lnSpc>
              <a:spcBef>
                <a:spcPts val="479"/>
              </a:spcBef>
            </a:pPr>
            <a:endParaRPr b="0" lang="fr-FR" sz="2400" spc="-1" strike="noStrike">
              <a:solidFill>
                <a:srgbClr val="000000"/>
              </a:solidFill>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479520" y="116640"/>
            <a:ext cx="8276400" cy="798120"/>
          </a:xfrm>
          <a:prstGeom prst="rect">
            <a:avLst/>
          </a:prstGeom>
          <a:noFill/>
          <a:ln>
            <a:noFill/>
          </a:ln>
        </p:spPr>
        <p:txBody>
          <a:bodyPr lIns="99720" rIns="99720" tIns="49680" bIns="49680" anchor="ctr">
            <a:normAutofit/>
          </a:bodyPr>
          <a:p>
            <a:pPr>
              <a:lnSpc>
                <a:spcPct val="100000"/>
              </a:lnSpc>
            </a:pPr>
            <a:r>
              <a:rPr b="1" lang="fr-FR" sz="3600" spc="-1" strike="noStrike">
                <a:solidFill>
                  <a:srgbClr val="434343"/>
                </a:solidFill>
                <a:latin typeface="Calibri"/>
                <a:ea typeface="Calibri"/>
              </a:rPr>
              <a:t>Activités internes centrées sur le ML et l’iA</a:t>
            </a:r>
            <a:endParaRPr b="0" lang="fr-FR" sz="3600" spc="-1" strike="noStrike">
              <a:solidFill>
                <a:srgbClr val="000000"/>
              </a:solidFill>
              <a:latin typeface="Arial"/>
            </a:endParaRPr>
          </a:p>
        </p:txBody>
      </p:sp>
      <p:pic>
        <p:nvPicPr>
          <p:cNvPr id="283" name="Google Shape;174;p9" descr=""/>
          <p:cNvPicPr/>
          <p:nvPr/>
        </p:nvPicPr>
        <p:blipFill>
          <a:blip r:embed="rId1"/>
          <a:stretch/>
        </p:blipFill>
        <p:spPr>
          <a:xfrm>
            <a:off x="3524760" y="1354680"/>
            <a:ext cx="5141880" cy="4807440"/>
          </a:xfrm>
          <a:prstGeom prst="rect">
            <a:avLst/>
          </a:prstGeom>
          <a:ln>
            <a:noFill/>
          </a:ln>
        </p:spPr>
      </p:pic>
      <p:pic>
        <p:nvPicPr>
          <p:cNvPr id="284" name="Google Shape;175;p9" descr=""/>
          <p:cNvPicPr/>
          <p:nvPr/>
        </p:nvPicPr>
        <p:blipFill>
          <a:blip r:embed="rId2"/>
          <a:stretch/>
        </p:blipFill>
        <p:spPr>
          <a:xfrm>
            <a:off x="3524760" y="1354680"/>
            <a:ext cx="5141880" cy="4807440"/>
          </a:xfrm>
          <a:prstGeom prst="rect">
            <a:avLst/>
          </a:prstGeom>
          <a:ln>
            <a:noFill/>
          </a:ln>
        </p:spPr>
      </p:pic>
      <p:pic>
        <p:nvPicPr>
          <p:cNvPr id="285" name="Google Shape;176;p9" descr=""/>
          <p:cNvPicPr/>
          <p:nvPr/>
        </p:nvPicPr>
        <p:blipFill>
          <a:blip r:embed="rId3"/>
          <a:stretch/>
        </p:blipFill>
        <p:spPr>
          <a:xfrm>
            <a:off x="2802600" y="1230480"/>
            <a:ext cx="2006640" cy="1337400"/>
          </a:xfrm>
          <a:prstGeom prst="rect">
            <a:avLst/>
          </a:prstGeom>
          <a:ln>
            <a:noFill/>
          </a:ln>
        </p:spPr>
      </p:pic>
      <p:pic>
        <p:nvPicPr>
          <p:cNvPr id="286" name="Google Shape;177;p9" descr=""/>
          <p:cNvPicPr/>
          <p:nvPr/>
        </p:nvPicPr>
        <p:blipFill>
          <a:blip r:embed="rId4"/>
          <a:srcRect l="0" t="11079" r="0" b="0"/>
          <a:stretch/>
        </p:blipFill>
        <p:spPr>
          <a:xfrm>
            <a:off x="7176240" y="1245960"/>
            <a:ext cx="1664640" cy="1337400"/>
          </a:xfrm>
          <a:prstGeom prst="rect">
            <a:avLst/>
          </a:prstGeom>
          <a:ln>
            <a:noFill/>
          </a:ln>
        </p:spPr>
      </p:pic>
      <p:pic>
        <p:nvPicPr>
          <p:cNvPr id="287" name="Google Shape;178;p9" descr=""/>
          <p:cNvPicPr/>
          <p:nvPr/>
        </p:nvPicPr>
        <p:blipFill>
          <a:blip r:embed="rId5"/>
          <a:stretch/>
        </p:blipFill>
        <p:spPr>
          <a:xfrm>
            <a:off x="3231360" y="4768920"/>
            <a:ext cx="1913040" cy="1253520"/>
          </a:xfrm>
          <a:prstGeom prst="rect">
            <a:avLst/>
          </a:prstGeom>
          <a:ln>
            <a:noFill/>
          </a:ln>
        </p:spPr>
      </p:pic>
      <p:pic>
        <p:nvPicPr>
          <p:cNvPr id="288" name="Google Shape;179;p9" descr=""/>
          <p:cNvPicPr/>
          <p:nvPr/>
        </p:nvPicPr>
        <p:blipFill>
          <a:blip r:embed="rId6"/>
          <a:stretch/>
        </p:blipFill>
        <p:spPr>
          <a:xfrm>
            <a:off x="7878600" y="4360320"/>
            <a:ext cx="1575720" cy="1771560"/>
          </a:xfrm>
          <a:prstGeom prst="rect">
            <a:avLst/>
          </a:prstGeom>
          <a:ln>
            <a:noFill/>
          </a:ln>
        </p:spPr>
      </p:pic>
      <p:pic>
        <p:nvPicPr>
          <p:cNvPr id="289" name="Google Shape;180;p9" descr=""/>
          <p:cNvPicPr/>
          <p:nvPr/>
        </p:nvPicPr>
        <p:blipFill>
          <a:blip r:embed="rId7"/>
          <a:srcRect l="3332" t="0" r="-3322" b="0"/>
          <a:stretch/>
        </p:blipFill>
        <p:spPr>
          <a:xfrm>
            <a:off x="6006960" y="2863800"/>
            <a:ext cx="1442880" cy="1518840"/>
          </a:xfrm>
          <a:prstGeom prst="rect">
            <a:avLst/>
          </a:prstGeom>
          <a:ln>
            <a:noFill/>
          </a:ln>
        </p:spPr>
      </p:pic>
      <p:pic>
        <p:nvPicPr>
          <p:cNvPr id="290" name="Google Shape;181;p9" descr=""/>
          <p:cNvPicPr/>
          <p:nvPr/>
        </p:nvPicPr>
        <p:blipFill>
          <a:blip r:embed="rId8"/>
          <a:stretch/>
        </p:blipFill>
        <p:spPr>
          <a:xfrm>
            <a:off x="4442040" y="2863800"/>
            <a:ext cx="1664640" cy="1664640"/>
          </a:xfrm>
          <a:prstGeom prst="rect">
            <a:avLst/>
          </a:prstGeom>
          <a:ln>
            <a:noFill/>
          </a:ln>
        </p:spPr>
      </p:pic>
      <p:pic>
        <p:nvPicPr>
          <p:cNvPr id="291" name="Google Shape;182;p9" descr=""/>
          <p:cNvPicPr/>
          <p:nvPr/>
        </p:nvPicPr>
        <p:blipFill>
          <a:blip r:embed="rId9"/>
          <a:stretch/>
        </p:blipFill>
        <p:spPr>
          <a:xfrm>
            <a:off x="4861440" y="3442320"/>
            <a:ext cx="826200" cy="50760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2010-02-01T08:03:16Z</dcterms:created>
  <dc:creator>Slide Members by HS.SEO</dc:creator>
  <dc:description/>
  <dc:language>fr-FR</dc:language>
  <cp:lastModifiedBy/>
  <dcterms:modified xsi:type="dcterms:W3CDTF">2020-06-23T15:47:21Z</dcterms:modified>
  <cp:revision>2</cp:revision>
  <dc:subject/>
  <dc:title/>
</cp:coreProperties>
</file>